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1" r:id="rId4"/>
    <p:sldMasterId id="2147483682"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Lst>
  <p:sldSz cy="5143500" cx="9144000"/>
  <p:notesSz cx="6858000" cy="9144000"/>
  <p:embeddedFontLst>
    <p:embeddedFont>
      <p:font typeface="Helvetica Neue Light"/>
      <p:regular r:id="rId51"/>
      <p:bold r:id="rId52"/>
      <p:italic r:id="rId53"/>
      <p:boldItalic r:id="rId54"/>
    </p:embeddedFont>
    <p:embeddedFont>
      <p:font typeface="DM Sans"/>
      <p:regular r:id="rId55"/>
      <p:bold r:id="rId56"/>
      <p:italic r:id="rId57"/>
      <p:boldItalic r:id="rId5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HelveticaNeueLight-regular.fntdata"/><Relationship Id="rId50" Type="http://schemas.openxmlformats.org/officeDocument/2006/relationships/slide" Target="slides/slide44.xml"/><Relationship Id="rId53" Type="http://schemas.openxmlformats.org/officeDocument/2006/relationships/font" Target="fonts/HelveticaNeueLight-italic.fntdata"/><Relationship Id="rId52" Type="http://schemas.openxmlformats.org/officeDocument/2006/relationships/font" Target="fonts/HelveticaNeueLight-bold.fntdata"/><Relationship Id="rId11" Type="http://schemas.openxmlformats.org/officeDocument/2006/relationships/slide" Target="slides/slide5.xml"/><Relationship Id="rId55" Type="http://schemas.openxmlformats.org/officeDocument/2006/relationships/font" Target="fonts/DMSans-regular.fntdata"/><Relationship Id="rId10" Type="http://schemas.openxmlformats.org/officeDocument/2006/relationships/slide" Target="slides/slide4.xml"/><Relationship Id="rId54" Type="http://schemas.openxmlformats.org/officeDocument/2006/relationships/font" Target="fonts/HelveticaNeueLight-boldItalic.fntdata"/><Relationship Id="rId13" Type="http://schemas.openxmlformats.org/officeDocument/2006/relationships/slide" Target="slides/slide7.xml"/><Relationship Id="rId57" Type="http://schemas.openxmlformats.org/officeDocument/2006/relationships/font" Target="fonts/DMSans-italic.fntdata"/><Relationship Id="rId12" Type="http://schemas.openxmlformats.org/officeDocument/2006/relationships/slide" Target="slides/slide6.xml"/><Relationship Id="rId56" Type="http://schemas.openxmlformats.org/officeDocument/2006/relationships/font" Target="fonts/DMSans-bold.fntdata"/><Relationship Id="rId15" Type="http://schemas.openxmlformats.org/officeDocument/2006/relationships/slide" Target="slides/slide9.xml"/><Relationship Id="rId14" Type="http://schemas.openxmlformats.org/officeDocument/2006/relationships/slide" Target="slides/slide8.xml"/><Relationship Id="rId58" Type="http://schemas.openxmlformats.org/officeDocument/2006/relationships/font" Target="fonts/DMSans-boldItalic.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mailto:contenidos@coderhouse.com" TargetMode="Externa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1e437084c43_0_2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1e437084c43_0_2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1e492af438a_0_2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1e492af438a_0_2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sólo texto con el contenido más importante de la clase. En una presentación de 50 slides usar máximo 5 de estas.</a:t>
            </a:r>
            <a:endParaRPr>
              <a:latin typeface="DM Sans"/>
              <a:ea typeface="DM Sans"/>
              <a:cs typeface="DM Sans"/>
              <a:sym typeface="DM San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1e492af438a_0_3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1e492af438a_0_3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sólo texto con el contenido más importante de la clase. En una presentación de 50 slides usar máximo 5 de estas.</a:t>
            </a:r>
            <a:endParaRPr>
              <a:latin typeface="DM Sans"/>
              <a:ea typeface="DM Sans"/>
              <a:cs typeface="DM Sans"/>
              <a:sym typeface="DM San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1e492af438a_0_3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1e492af438a_0_3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Obligatoria. Se sugiere ubicar al finalizar la explicación de algún tema, para abrir formalmente el espacio de preguntas y ordenar la interacción.</a:t>
            </a:r>
            <a:endParaRPr>
              <a:latin typeface="DM Sans"/>
              <a:ea typeface="DM Sans"/>
              <a:cs typeface="DM Sans"/>
              <a:sym typeface="DM San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1e492af438a_0_3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1e492af438a_0_3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1e492af438a_0_3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1e492af438a_0_3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Obligatoria. Se sugiere ubicar al finalizar la explicación de algún tema, para abrir formalmente el espacio de preguntas y ordenar la interacción.</a:t>
            </a:r>
            <a:endParaRPr>
              <a:latin typeface="DM Sans"/>
              <a:ea typeface="DM Sans"/>
              <a:cs typeface="DM Sans"/>
              <a:sym typeface="DM San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1e492af438a_0_4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1e492af438a_0_4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1e492af438a_0_4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1e492af438a_0_4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1e492af438a_0_4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1e492af438a_0_4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Obligatoria. Se sugiere ubicar al finalizar la explicación de algún tema, para abrir formalmente el espacio de preguntas y ordenar la interacción.</a:t>
            </a:r>
            <a:endParaRPr>
              <a:latin typeface="DM Sans"/>
              <a:ea typeface="DM Sans"/>
              <a:cs typeface="DM Sans"/>
              <a:sym typeface="DM San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1e492af438a_0_4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1e492af438a_0_4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sólo texto con el contenido más importante de la clase. En una presentación de 50 slides usar máximo 5 de estas.</a:t>
            </a:r>
            <a:endParaRPr>
              <a:latin typeface="DM Sans"/>
              <a:ea typeface="DM Sans"/>
              <a:cs typeface="DM Sans"/>
              <a:sym typeface="DM San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1e492af438a_0_5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1e492af438a_0_5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Obligatoria. Se sugiere ubicar al finalizar la explicación de algún tema, para abrir formalmente el espacio de preguntas y ordenar la interacción.</a:t>
            </a:r>
            <a:endParaRPr>
              <a:latin typeface="DM Sans"/>
              <a:ea typeface="DM Sans"/>
              <a:cs typeface="DM Sans"/>
              <a:sym typeface="DM San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1e437084c43_0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1e437084c43_0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Colocar todas las clases.</a:t>
            </a:r>
            <a:endParaRPr>
              <a:latin typeface="DM Sans"/>
              <a:ea typeface="DM Sans"/>
              <a:cs typeface="DM Sans"/>
              <a:sym typeface="DM San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1e492af438a_0_5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1e492af438a_0_5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1e492af438a_0_5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1e492af438a_0_5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1e492af438a_0_5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1e492af438a_0_5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sólo texto con el contenido más importante de la clase. En una presentación de 50 slides usar máximo 5 de estas.</a:t>
            </a:r>
            <a:endParaRPr>
              <a:latin typeface="DM Sans"/>
              <a:ea typeface="DM Sans"/>
              <a:cs typeface="DM Sans"/>
              <a:sym typeface="DM Sans"/>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1e492af438a_0_5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1e492af438a_0_5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sólo texto con el contenido más importante de la clase. En una presentación de 50 slides usar máximo 5 de estas.</a:t>
            </a:r>
            <a:endParaRPr>
              <a:latin typeface="DM Sans"/>
              <a:ea typeface="DM Sans"/>
              <a:cs typeface="DM Sans"/>
              <a:sym typeface="DM Sans"/>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1e492af438a_0_5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1e492af438a_0_5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sólo texto con el contenido más importante de la clase. En una presentación de 50 slides usar máximo 5 de estas.</a:t>
            </a:r>
            <a:endParaRPr>
              <a:latin typeface="DM Sans"/>
              <a:ea typeface="DM Sans"/>
              <a:cs typeface="DM Sans"/>
              <a:sym typeface="DM Sans"/>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1e492af438a_0_5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1e492af438a_0_5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sólo texto con el contenido más importante de la clase. En una presentación de 50 slides usar máximo 5 de estas.</a:t>
            </a:r>
            <a:endParaRPr>
              <a:latin typeface="DM Sans"/>
              <a:ea typeface="DM Sans"/>
              <a:cs typeface="DM Sans"/>
              <a:sym typeface="DM Sans"/>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1e492af438a_0_5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1e492af438a_0_5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1e492af438a_0_5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1e492af438a_0_5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1e437084c43_0_3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0" name="Google Shape;330;g1e437084c43_0_3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pt-BR">
                <a:solidFill>
                  <a:schemeClr val="dk1"/>
                </a:solidFill>
                <a:latin typeface="DM Sans"/>
                <a:ea typeface="DM Sans"/>
                <a:cs typeface="DM Sans"/>
                <a:sym typeface="DM Sans"/>
              </a:rPr>
              <a:t>Obligatoria siempre.</a:t>
            </a:r>
            <a:r>
              <a:rPr lang="pt-BR">
                <a:solidFill>
                  <a:schemeClr val="dk1"/>
                </a:solidFill>
                <a:latin typeface="DM Sans"/>
                <a:ea typeface="DM Sans"/>
                <a:cs typeface="DM Sans"/>
                <a:sym typeface="DM Sans"/>
              </a:rPr>
              <a:t> A la hora del Break, entre 5 y 10 minutos. Considerar ubicar este espacio en un momento adecuado de la clase. Al volver, mostrar los resultados de la pregunta del anterior slide y generar un breve intercambio.</a:t>
            </a:r>
            <a:endParaRPr>
              <a:latin typeface="DM Sans"/>
              <a:ea typeface="DM Sans"/>
              <a:cs typeface="DM Sans"/>
              <a:sym typeface="DM Sans"/>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1e437084c43_0_3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7" name="Google Shape;337;g1e437084c43_0_3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pt-BR">
                <a:solidFill>
                  <a:schemeClr val="dk1"/>
                </a:solidFill>
                <a:latin typeface="DM Sans"/>
                <a:ea typeface="DM Sans"/>
                <a:cs typeface="DM Sans"/>
                <a:sym typeface="DM Sans"/>
              </a:rPr>
              <a:t>Obligatoria siempre.</a:t>
            </a:r>
            <a:r>
              <a:rPr lang="pt-BR">
                <a:solidFill>
                  <a:schemeClr val="dk1"/>
                </a:solidFill>
                <a:latin typeface="DM Sans"/>
                <a:ea typeface="DM Sans"/>
                <a:cs typeface="DM Sans"/>
                <a:sym typeface="DM Sans"/>
              </a:rPr>
              <a:t> A la hora del Break, entre 5 y 10 minutos. Considerar ubicar este espacio en un momento adecuado de la clase. Al volver, mostrar los resultados de la pregunta del anterior slide y generar un breve intercambio.</a:t>
            </a:r>
            <a:endParaRPr>
              <a:latin typeface="DM Sans"/>
              <a:ea typeface="DM Sans"/>
              <a:cs typeface="DM Sans"/>
              <a:sym typeface="DM San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1e492af438a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1e492af438a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Obligatoria siempre. Completar el resumen con palabras claves de lo visto. En caso de cerrar con el “mapa de conceptos” se puede sacar. </a:t>
            </a:r>
            <a:endParaRPr>
              <a:latin typeface="DM Sans"/>
              <a:ea typeface="DM Sans"/>
              <a:cs typeface="DM Sans"/>
              <a:sym typeface="DM Sans"/>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1e492af438a_0_6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1e492af438a_0_6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Obligatoria. Se sugiere ubicar al finalizar la explicación de algún tema, para abrir formalmente el espacio de preguntas y ordenar la interacción.</a:t>
            </a:r>
            <a:endParaRPr>
              <a:latin typeface="DM Sans"/>
              <a:ea typeface="DM Sans"/>
              <a:cs typeface="DM Sans"/>
              <a:sym typeface="DM Sans"/>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1e492af438a_0_6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1e492af438a_0_6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1e492af438a_0_6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1e492af438a_0_6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1e492af438a_0_6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1e492af438a_0_6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1e437084c43_0_4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1e437084c43_0_4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Actividades en clase.</a:t>
            </a:r>
            <a:endParaRPr>
              <a:latin typeface="DM Sans"/>
              <a:ea typeface="DM Sans"/>
              <a:cs typeface="DM Sans"/>
              <a:sym typeface="DM Sans"/>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1e437084c43_0_4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1e437084c43_0_4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las subsiguientes slides de Actividades en clase.</a:t>
            </a:r>
            <a:endParaRPr>
              <a:latin typeface="DM Sans"/>
              <a:ea typeface="DM Sans"/>
              <a:cs typeface="DM Sans"/>
              <a:sym typeface="DM Sans"/>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1e437084c43_0_4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4" name="Google Shape;404;g1e437084c43_0_4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Obligatoria. Se sugiere ubicar al finalizar la explicación de algún tema, para abrir formalmente el espacio de preguntas y ordenar la interacción.</a:t>
            </a:r>
            <a:endParaRPr>
              <a:latin typeface="DM Sans"/>
              <a:ea typeface="DM Sans"/>
              <a:cs typeface="DM Sans"/>
              <a:sym typeface="DM Sans"/>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g1e437084c43_0_4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9" name="Google Shape;409;g1e437084c43_0_4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g1e437084c43_0_5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9" name="Google Shape;429;g1e437084c43_0_5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Utilizar em todas as aulas</a:t>
            </a:r>
            <a:endParaRPr>
              <a:latin typeface="DM Sans"/>
              <a:ea typeface="DM Sans"/>
              <a:cs typeface="DM Sans"/>
              <a:sym typeface="DM Sans"/>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g1e437084c43_0_7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1" name="Google Shape;441;g1e437084c43_0_7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desafíos entregables. </a:t>
            </a:r>
            <a:endParaRPr>
              <a:latin typeface="DM Sans"/>
              <a:ea typeface="DM Sans"/>
              <a:cs typeface="DM Sans"/>
              <a:sym typeface="DM San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1e437084c43_0_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1e437084c43_0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Obligatoria. Se sugiere ubicar al finalizar la explicación de algún tema, para abrir formalmente el espacio de preguntas y ordenar la interacción.</a:t>
            </a:r>
            <a:endParaRPr>
              <a:latin typeface="DM Sans"/>
              <a:ea typeface="DM Sans"/>
              <a:cs typeface="DM Sans"/>
              <a:sym typeface="DM Sans"/>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g1e437084c43_0_7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0" name="Google Shape;450;g1e437084c43_0_7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highlight>
                  <a:schemeClr val="lt1"/>
                </a:highlight>
                <a:latin typeface="DM Sans"/>
                <a:ea typeface="DM Sans"/>
                <a:cs typeface="DM Sans"/>
                <a:sym typeface="DM Sans"/>
              </a:rPr>
              <a:t>Desarrollo de un desafío entregable.</a:t>
            </a:r>
            <a:endParaRPr>
              <a:latin typeface="DM Sans"/>
              <a:ea typeface="DM Sans"/>
              <a:cs typeface="DM Sans"/>
              <a:sym typeface="DM Sans"/>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g1e437084c43_0_5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2" name="Google Shape;462;g1e437084c43_0_5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Obligatoria siempre. Completar el resumen con palabras claves de lo visto. En caso de cerrar con el “mapa de conceptos” se puede sacar. </a:t>
            </a:r>
            <a:endParaRPr>
              <a:latin typeface="DM Sans"/>
              <a:ea typeface="DM Sans"/>
              <a:cs typeface="DM Sans"/>
              <a:sym typeface="DM Sans"/>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g1e437084c43_0_5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8" name="Google Shape;468;g1e437084c43_0_5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g1e492af438a_0_6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6" name="Google Shape;476;g1e492af438a_0_6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pt-BR">
                <a:solidFill>
                  <a:schemeClr val="dk1"/>
                </a:solidFill>
                <a:latin typeface="DM Sans"/>
                <a:ea typeface="DM Sans"/>
                <a:cs typeface="DM Sans"/>
                <a:sym typeface="DM Sans"/>
              </a:rPr>
              <a:t>Colocar el link de los recursos en el nombre de cada uno, así son autocontenidos y transparentes. </a:t>
            </a:r>
            <a:endParaRPr b="1">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que los estudiantes puedan explorar en sus casas los recursos vistos en clase: libros, artículos, herramientas, websites, videos (ajenos a Coder)</a:t>
            </a:r>
            <a:endParaRPr>
              <a:solidFill>
                <a:schemeClr val="dk1"/>
              </a:solidFill>
              <a:latin typeface="DM Sans"/>
              <a:ea typeface="DM Sans"/>
              <a:cs typeface="DM Sans"/>
              <a:sym typeface="DM Sans"/>
            </a:endParaRPr>
          </a:p>
          <a:p>
            <a:pPr indent="0" lvl="0" marL="0" rtl="0" algn="l">
              <a:spcBef>
                <a:spcPts val="0"/>
              </a:spcBef>
              <a:spcAft>
                <a:spcPts val="0"/>
              </a:spcAft>
              <a:buNone/>
            </a:pPr>
            <a:r>
              <a:rPr lang="pt-BR">
                <a:solidFill>
                  <a:schemeClr val="dk1"/>
                </a:solidFill>
                <a:latin typeface="DM Sans"/>
                <a:ea typeface="DM Sans"/>
                <a:cs typeface="DM Sans"/>
                <a:sym typeface="DM Sans"/>
              </a:rPr>
              <a:t>Enviar el contenido a integrar a </a:t>
            </a:r>
            <a:r>
              <a:rPr lang="pt-BR" u="sng">
                <a:solidFill>
                  <a:schemeClr val="hlink"/>
                </a:solidFill>
                <a:latin typeface="DM Sans"/>
                <a:ea typeface="DM Sans"/>
                <a:cs typeface="DM Sans"/>
                <a:sym typeface="DM Sans"/>
                <a:hlinkClick r:id="rId2"/>
              </a:rPr>
              <a:t>contenidos@coderhouse.com</a:t>
            </a:r>
            <a:r>
              <a:rPr lang="pt-BR">
                <a:solidFill>
                  <a:schemeClr val="dk1"/>
                </a:solidFill>
                <a:latin typeface="DM Sans"/>
                <a:ea typeface="DM Sans"/>
                <a:cs typeface="DM Sans"/>
                <a:sym typeface="DM Sans"/>
              </a:rPr>
              <a:t> para que lo podamos incluir en el Repositorio.</a:t>
            </a:r>
            <a:endParaRPr>
              <a:solidFill>
                <a:schemeClr val="dk1"/>
              </a:solidFill>
              <a:latin typeface="DM Sans"/>
              <a:ea typeface="DM Sans"/>
              <a:cs typeface="DM Sans"/>
              <a:sym typeface="DM Sans"/>
            </a:endParaRPr>
          </a:p>
          <a:p>
            <a:pPr indent="0" lvl="0" marL="0" rtl="0" algn="l">
              <a:spcBef>
                <a:spcPts val="0"/>
              </a:spcBef>
              <a:spcAft>
                <a:spcPts val="0"/>
              </a:spcAft>
              <a:buNone/>
            </a:pPr>
            <a:r>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b="1" lang="pt-BR">
                <a:solidFill>
                  <a:schemeClr val="accent1"/>
                </a:solidFill>
                <a:latin typeface="DM Sans"/>
                <a:ea typeface="DM Sans"/>
                <a:cs typeface="DM Sans"/>
                <a:sym typeface="DM Sans"/>
              </a:rPr>
              <a:t>El material recomendado es únicamente a modo de sugerencia.</a:t>
            </a:r>
            <a:br>
              <a:rPr b="1" lang="pt-BR">
                <a:solidFill>
                  <a:schemeClr val="accent1"/>
                </a:solidFill>
                <a:latin typeface="DM Sans"/>
                <a:ea typeface="DM Sans"/>
                <a:cs typeface="DM Sans"/>
                <a:sym typeface="DM Sans"/>
              </a:rPr>
            </a:br>
            <a:r>
              <a:rPr b="1" lang="pt-BR">
                <a:solidFill>
                  <a:schemeClr val="accent1"/>
                </a:solidFill>
                <a:latin typeface="DM Sans"/>
                <a:ea typeface="DM Sans"/>
                <a:cs typeface="DM Sans"/>
                <a:sym typeface="DM Sans"/>
              </a:rPr>
              <a:t>Coderhouse no brinda este material por estar sujeto a derechos de autor.</a:t>
            </a:r>
            <a:endParaRPr>
              <a:solidFill>
                <a:schemeClr val="accent1"/>
              </a:solidFill>
              <a:latin typeface="DM Sans"/>
              <a:ea typeface="DM Sans"/>
              <a:cs typeface="DM Sans"/>
              <a:sym typeface="DM Sans"/>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g1e437084c43_0_6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6" name="Google Shape;486;g1e437084c43_0_6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latin typeface="DM Sans"/>
                <a:ea typeface="DM Sans"/>
                <a:cs typeface="DM Sans"/>
                <a:sym typeface="DM Sans"/>
              </a:rPr>
              <a:t>Agregar </a:t>
            </a:r>
            <a:r>
              <a:rPr b="1" lang="pt-BR" u="sng">
                <a:highlight>
                  <a:srgbClr val="EAFF6A"/>
                </a:highlight>
                <a:latin typeface="DM Sans"/>
                <a:ea typeface="DM Sans"/>
                <a:cs typeface="DM Sans"/>
                <a:sym typeface="DM Sans"/>
              </a:rPr>
              <a:t>al finalizar el curso.</a:t>
            </a:r>
            <a:endParaRPr b="1" u="sng">
              <a:highlight>
                <a:srgbClr val="EAFF6A"/>
              </a:highlight>
              <a:latin typeface="DM Sans"/>
              <a:ea typeface="DM Sans"/>
              <a:cs typeface="DM Sans"/>
              <a:sym typeface="DM Sans"/>
            </a:endParaRPr>
          </a:p>
          <a:p>
            <a:pPr indent="0" lvl="0" marL="0" rtl="0" algn="l">
              <a:spcBef>
                <a:spcPts val="0"/>
              </a:spcBef>
              <a:spcAft>
                <a:spcPts val="0"/>
              </a:spcAft>
              <a:buNone/>
            </a:pPr>
            <a:r>
              <a:t/>
            </a:r>
            <a:endParaRPr>
              <a:latin typeface="DM Sans"/>
              <a:ea typeface="DM Sans"/>
              <a:cs typeface="DM Sans"/>
              <a:sym typeface="DM San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1e437084c43_0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1e437084c43_0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Obligatoria siempre</a:t>
            </a:r>
            <a:endParaRPr>
              <a:latin typeface="DM Sans"/>
              <a:ea typeface="DM Sans"/>
              <a:cs typeface="DM Sans"/>
              <a:sym typeface="DM San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1e492af438a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1e492af438a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Obligatoria siempre. Indican aquello que se pretende que el estudiante logre con la clase. Recuerda que se enuncian en principio con el verbo en infinitivo delante (por ejemplo: “Comprender…”, “Analizar…”, “conocer…”, etc). Se debe destacar en negrita el verbo. </a:t>
            </a:r>
            <a:r>
              <a:rPr b="1" lang="pt-BR">
                <a:solidFill>
                  <a:schemeClr val="dk1"/>
                </a:solidFill>
                <a:latin typeface="DM Sans"/>
                <a:ea typeface="DM Sans"/>
                <a:cs typeface="DM Sans"/>
                <a:sym typeface="DM Sans"/>
              </a:rPr>
              <a:t>Los objetivos deben ser concretos, medibles y coherentes con los contenidos.</a:t>
            </a:r>
            <a:endParaRPr b="1">
              <a:solidFill>
                <a:schemeClr val="dk1"/>
              </a:solidFill>
              <a:latin typeface="DM Sans"/>
              <a:ea typeface="DM Sans"/>
              <a:cs typeface="DM Sans"/>
              <a:sym typeface="DM San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1e49705f88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1e49705f88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Obligatoria. Se sugiere ubicar al finalizar la explicación de algún tema, para abrir formalmente el espacio de preguntas y ordenar la interacción.</a:t>
            </a:r>
            <a:endParaRPr>
              <a:latin typeface="DM Sans"/>
              <a:ea typeface="DM Sans"/>
              <a:cs typeface="DM Sans"/>
              <a:sym typeface="DM San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1e492af438a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1e492af438a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Obligatoria. Se sugiere ubicar al finalizar la explicación de algún tema, para abrir formalmente el espacio de preguntas y ordenar la interacción.</a:t>
            </a:r>
            <a:endParaRPr>
              <a:latin typeface="DM Sans"/>
              <a:ea typeface="DM Sans"/>
              <a:cs typeface="DM Sans"/>
              <a:sym typeface="DM San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1e492af438a_0_2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1e492af438a_0_2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8.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0.png"/><Relationship Id="rId3" Type="http://schemas.openxmlformats.org/officeDocument/2006/relationships/image" Target="../media/image7.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 Id="rId3"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6.png"/><Relationship Id="rId3" Type="http://schemas.openxmlformats.org/officeDocument/2006/relationships/image" Target="../media/image7.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6.png"/><Relationship Id="rId3" Type="http://schemas.openxmlformats.org/officeDocument/2006/relationships/image" Target="../media/image8.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7.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7.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5.png"/><Relationship Id="rId3" Type="http://schemas.openxmlformats.org/officeDocument/2006/relationships/image" Target="../media/image7.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7.png"/><Relationship Id="rId3" Type="http://schemas.openxmlformats.org/officeDocument/2006/relationships/image" Target="../media/image7.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6.png"/><Relationship Id="rId3" Type="http://schemas.openxmlformats.org/officeDocument/2006/relationships/image" Target="../media/image7.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0.png"/><Relationship Id="rId3" Type="http://schemas.openxmlformats.org/officeDocument/2006/relationships/image" Target="../media/image7.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1.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8.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7.png"/><Relationship Id="rId3" Type="http://schemas.openxmlformats.org/officeDocument/2006/relationships/image" Target="../media/image1.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2.png"/><Relationship Id="rId3" Type="http://schemas.openxmlformats.org/officeDocument/2006/relationships/image" Target="../media/image1.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6.png"/><Relationship Id="rId3" Type="http://schemas.openxmlformats.org/officeDocument/2006/relationships/image" Target="../media/image1.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p:cSld name="SECTION_HEADER_1">
    <p:bg>
      <p:bgPr>
        <a:blipFill>
          <a:blip r:embed="rId2">
            <a:alphaModFix/>
          </a:blip>
          <a:stretch>
            <a:fillRect/>
          </a:stretch>
        </a:blipFill>
      </p:bgPr>
    </p:bg>
    <p:spTree>
      <p:nvGrpSpPr>
        <p:cNvPr id="50" name="Shape 50"/>
        <p:cNvGrpSpPr/>
        <p:nvPr/>
      </p:nvGrpSpPr>
      <p:grpSpPr>
        <a:xfrm>
          <a:off x="0" y="0"/>
          <a:ext cx="0" cy="0"/>
          <a:chOff x="0" y="0"/>
          <a:chExt cx="0" cy="0"/>
        </a:xfrm>
      </p:grpSpPr>
      <p:pic>
        <p:nvPicPr>
          <p:cNvPr id="51" name="Google Shape;51;p13" title="logo coderhouse"/>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p:cSld name="SECTION_HEADER_1_1_1_1_1_1_1_1_1_1">
    <p:bg>
      <p:bgPr>
        <a:blipFill>
          <a:blip r:embed="rId2">
            <a:alphaModFix/>
          </a:blip>
          <a:stretch>
            <a:fillRect/>
          </a:stretch>
        </a:blipFill>
      </p:bgPr>
    </p:bg>
    <p:spTree>
      <p:nvGrpSpPr>
        <p:cNvPr id="52" name="Shape 52"/>
        <p:cNvGrpSpPr/>
        <p:nvPr/>
      </p:nvGrpSpPr>
      <p:grpSpPr>
        <a:xfrm>
          <a:off x="0" y="0"/>
          <a:ext cx="0" cy="0"/>
          <a:chOff x="0" y="0"/>
          <a:chExt cx="0" cy="0"/>
        </a:xfrm>
      </p:grpSpPr>
      <p:pic>
        <p:nvPicPr>
          <p:cNvPr id="53" name="Google Shape;53;p14"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p:cSld name="SECTION_HEADER_1_1_1_1_1_1_1_1_1_2">
    <p:bg>
      <p:bgPr>
        <a:blipFill>
          <a:blip r:embed="rId2">
            <a:alphaModFix/>
          </a:blip>
          <a:stretch>
            <a:fillRect/>
          </a:stretch>
        </a:blipFill>
      </p:bgPr>
    </p:bg>
    <p:spTree>
      <p:nvGrpSpPr>
        <p:cNvPr id="54" name="Shape 54"/>
        <p:cNvGrpSpPr/>
        <p:nvPr/>
      </p:nvGrpSpPr>
      <p:grpSpPr>
        <a:xfrm>
          <a:off x="0" y="0"/>
          <a:ext cx="0" cy="0"/>
          <a:chOff x="0" y="0"/>
          <a:chExt cx="0" cy="0"/>
        </a:xfrm>
      </p:grpSpPr>
      <p:pic>
        <p:nvPicPr>
          <p:cNvPr id="55" name="Google Shape;55;p15"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p:cSld name="SECTION_HEADER_1_1_1_1_1_1_1_1">
    <p:spTree>
      <p:nvGrpSpPr>
        <p:cNvPr id="56" name="Shape 56"/>
        <p:cNvGrpSpPr/>
        <p:nvPr/>
      </p:nvGrpSpPr>
      <p:grpSpPr>
        <a:xfrm>
          <a:off x="0" y="0"/>
          <a:ext cx="0" cy="0"/>
          <a:chOff x="0" y="0"/>
          <a:chExt cx="0" cy="0"/>
        </a:xfrm>
      </p:grpSpPr>
      <p:pic>
        <p:nvPicPr>
          <p:cNvPr id="57" name="Google Shape;57;p16"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p:cSld name="SECTION_HEADER_1_1">
    <p:bg>
      <p:bgPr>
        <a:blipFill>
          <a:blip r:embed="rId2">
            <a:alphaModFix/>
          </a:blip>
          <a:stretch>
            <a:fillRect/>
          </a:stretch>
        </a:blipFill>
      </p:bgPr>
    </p:bg>
    <p:spTree>
      <p:nvGrpSpPr>
        <p:cNvPr id="58" name="Shape 58"/>
        <p:cNvGrpSpPr/>
        <p:nvPr/>
      </p:nvGrpSpPr>
      <p:grpSpPr>
        <a:xfrm>
          <a:off x="0" y="0"/>
          <a:ext cx="0" cy="0"/>
          <a:chOff x="0" y="0"/>
          <a:chExt cx="0" cy="0"/>
        </a:xfrm>
      </p:grpSpPr>
      <p:pic>
        <p:nvPicPr>
          <p:cNvPr id="59" name="Google Shape;59;p17"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60" name="Google Shape;60;p17"/>
          <p:cNvSpPr/>
          <p:nvPr/>
        </p:nvSpPr>
        <p:spPr>
          <a:xfrm>
            <a:off x="1089900" y="995400"/>
            <a:ext cx="6964200" cy="3152700"/>
          </a:xfrm>
          <a:prstGeom prst="rect">
            <a:avLst/>
          </a:prstGeom>
          <a:solidFill>
            <a:srgbClr val="B5B5B5">
              <a:alpha val="10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3 1">
  <p:cSld name="SECTION_HEADER_1_1_1_1_1_1_1_1_2">
    <p:spTree>
      <p:nvGrpSpPr>
        <p:cNvPr id="61" name="Shape 61"/>
        <p:cNvGrpSpPr/>
        <p:nvPr/>
      </p:nvGrpSpPr>
      <p:grpSpPr>
        <a:xfrm>
          <a:off x="0" y="0"/>
          <a:ext cx="0" cy="0"/>
          <a:chOff x="0" y="0"/>
          <a:chExt cx="0" cy="0"/>
        </a:xfrm>
      </p:grpSpPr>
      <p:pic>
        <p:nvPicPr>
          <p:cNvPr id="62" name="Google Shape;62;p18"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1">
  <p:cSld name="SECTION_HEADER_1_1_1_1_1_1_1_1_1_3">
    <p:bg>
      <p:bgPr>
        <a:blipFill>
          <a:blip r:embed="rId2">
            <a:alphaModFix/>
          </a:blip>
          <a:stretch>
            <a:fillRect/>
          </a:stretch>
        </a:blipFill>
      </p:bgPr>
    </p:bg>
    <p:spTree>
      <p:nvGrpSpPr>
        <p:cNvPr id="63" name="Shape 63"/>
        <p:cNvGrpSpPr/>
        <p:nvPr/>
      </p:nvGrpSpPr>
      <p:grpSpPr>
        <a:xfrm>
          <a:off x="0" y="0"/>
          <a:ext cx="0" cy="0"/>
          <a:chOff x="0" y="0"/>
          <a:chExt cx="0" cy="0"/>
        </a:xfrm>
      </p:grpSpPr>
      <p:pic>
        <p:nvPicPr>
          <p:cNvPr id="64" name="Google Shape;64;p19"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co 1" type="title">
  <p:cSld name="TITLE">
    <p:spTree>
      <p:nvGrpSpPr>
        <p:cNvPr id="69" name="Shape 69"/>
        <p:cNvGrpSpPr/>
        <p:nvPr/>
      </p:nvGrpSpPr>
      <p:grpSpPr>
        <a:xfrm>
          <a:off x="0" y="0"/>
          <a:ext cx="0" cy="0"/>
          <a:chOff x="0" y="0"/>
          <a:chExt cx="0" cy="0"/>
        </a:xfrm>
      </p:grpSpPr>
      <p:sp>
        <p:nvSpPr>
          <p:cNvPr id="70" name="Google Shape;70;p21"/>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000"/>
              <a:buFont typeface="DM Sans"/>
              <a:buNone/>
              <a:defRPr b="1" sz="4000">
                <a:latin typeface="DM Sans"/>
                <a:ea typeface="DM Sans"/>
                <a:cs typeface="DM Sans"/>
                <a:sym typeface="DM Sans"/>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71" name="Google Shape;71;p21"/>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000"/>
              <a:buFont typeface="Helvetica Neue Light"/>
              <a:buNone/>
              <a:defRPr sz="2000">
                <a:latin typeface="Helvetica Neue Light"/>
                <a:ea typeface="Helvetica Neue Light"/>
                <a:cs typeface="Helvetica Neue Light"/>
                <a:sym typeface="Helvetica Neue Light"/>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pic>
        <p:nvPicPr>
          <p:cNvPr id="72" name="Google Shape;72;p21"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p:cSld name="SECTION_HEADER_1">
    <p:bg>
      <p:bgPr>
        <a:blipFill>
          <a:blip r:embed="rId2">
            <a:alphaModFix/>
          </a:blip>
          <a:stretch>
            <a:fillRect/>
          </a:stretch>
        </a:blipFill>
      </p:bgPr>
    </p:bg>
    <p:spTree>
      <p:nvGrpSpPr>
        <p:cNvPr id="73" name="Shape 73"/>
        <p:cNvGrpSpPr/>
        <p:nvPr/>
      </p:nvGrpSpPr>
      <p:grpSpPr>
        <a:xfrm>
          <a:off x="0" y="0"/>
          <a:ext cx="0" cy="0"/>
          <a:chOff x="0" y="0"/>
          <a:chExt cx="0" cy="0"/>
        </a:xfrm>
      </p:grpSpPr>
      <p:pic>
        <p:nvPicPr>
          <p:cNvPr id="74" name="Google Shape;74;p22" title="logo coderhouse"/>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p:cSld name="SECTION_HEADER_1_1">
    <p:bg>
      <p:bgPr>
        <a:blipFill>
          <a:blip r:embed="rId2">
            <a:alphaModFix/>
          </a:blip>
          <a:stretch>
            <a:fillRect/>
          </a:stretch>
        </a:blipFill>
      </p:bgPr>
    </p:bg>
    <p:spTree>
      <p:nvGrpSpPr>
        <p:cNvPr id="75" name="Shape 75"/>
        <p:cNvGrpSpPr/>
        <p:nvPr/>
      </p:nvGrpSpPr>
      <p:grpSpPr>
        <a:xfrm>
          <a:off x="0" y="0"/>
          <a:ext cx="0" cy="0"/>
          <a:chOff x="0" y="0"/>
          <a:chExt cx="0" cy="0"/>
        </a:xfrm>
      </p:grpSpPr>
      <p:pic>
        <p:nvPicPr>
          <p:cNvPr id="76" name="Google Shape;76;p23"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77" name="Google Shape;77;p23"/>
          <p:cNvSpPr/>
          <p:nvPr/>
        </p:nvSpPr>
        <p:spPr>
          <a:xfrm>
            <a:off x="1089900" y="995400"/>
            <a:ext cx="6964200" cy="3152700"/>
          </a:xfrm>
          <a:prstGeom prst="rect">
            <a:avLst/>
          </a:prstGeom>
          <a:solidFill>
            <a:srgbClr val="B5B5B5">
              <a:alpha val="10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1">
  <p:cSld name="SECTION_HEADER_1_1_1">
    <p:bg>
      <p:bgPr>
        <a:blipFill>
          <a:blip r:embed="rId2">
            <a:alphaModFix/>
          </a:blip>
          <a:stretch>
            <a:fillRect/>
          </a:stretch>
        </a:blipFill>
      </p:bgPr>
    </p:bg>
    <p:spTree>
      <p:nvGrpSpPr>
        <p:cNvPr id="78" name="Shape 78"/>
        <p:cNvGrpSpPr/>
        <p:nvPr/>
      </p:nvGrpSpPr>
      <p:grpSpPr>
        <a:xfrm>
          <a:off x="0" y="0"/>
          <a:ext cx="0" cy="0"/>
          <a:chOff x="0" y="0"/>
          <a:chExt cx="0" cy="0"/>
        </a:xfrm>
      </p:grpSpPr>
      <p:pic>
        <p:nvPicPr>
          <p:cNvPr id="79" name="Google Shape;79;p24"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adro">
  <p:cSld name="SECTION_HEADER_1_1_1_1_1_1">
    <p:bg>
      <p:bgPr>
        <a:blipFill>
          <a:blip r:embed="rId2">
            <a:alphaModFix/>
          </a:blip>
          <a:stretch>
            <a:fillRect/>
          </a:stretch>
        </a:blipFill>
      </p:bgPr>
    </p:bg>
    <p:spTree>
      <p:nvGrpSpPr>
        <p:cNvPr id="80" name="Shape 80"/>
        <p:cNvGrpSpPr/>
        <p:nvPr/>
      </p:nvGrpSpPr>
      <p:grpSpPr>
        <a:xfrm>
          <a:off x="0" y="0"/>
          <a:ext cx="0" cy="0"/>
          <a:chOff x="0" y="0"/>
          <a:chExt cx="0" cy="0"/>
        </a:xfrm>
      </p:grpSpPr>
      <p:pic>
        <p:nvPicPr>
          <p:cNvPr id="81" name="Google Shape;81;p25"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p:cSld name="SECTION_HEADER_1_1_1_1_1_1_1">
    <p:bg>
      <p:bgPr>
        <a:blipFill>
          <a:blip r:embed="rId2">
            <a:alphaModFix/>
          </a:blip>
          <a:stretch>
            <a:fillRect/>
          </a:stretch>
        </a:blipFill>
      </p:bgPr>
    </p:bg>
    <p:spTree>
      <p:nvGrpSpPr>
        <p:cNvPr id="82" name="Shape 82"/>
        <p:cNvGrpSpPr/>
        <p:nvPr/>
      </p:nvGrpSpPr>
      <p:grpSpPr>
        <a:xfrm>
          <a:off x="0" y="0"/>
          <a:ext cx="0" cy="0"/>
          <a:chOff x="0" y="0"/>
          <a:chExt cx="0" cy="0"/>
        </a:xfrm>
      </p:grpSpPr>
      <p:sp>
        <p:nvSpPr>
          <p:cNvPr id="83" name="Google Shape;83;p26"/>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4" name="Google Shape;84;p26"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p:cSld name="SECTION_HEADER_1_1_1_1_1_1_1_1">
    <p:spTree>
      <p:nvGrpSpPr>
        <p:cNvPr id="85" name="Shape 85"/>
        <p:cNvGrpSpPr/>
        <p:nvPr/>
      </p:nvGrpSpPr>
      <p:grpSpPr>
        <a:xfrm>
          <a:off x="0" y="0"/>
          <a:ext cx="0" cy="0"/>
          <a:chOff x="0" y="0"/>
          <a:chExt cx="0" cy="0"/>
        </a:xfrm>
      </p:grpSpPr>
      <p:pic>
        <p:nvPicPr>
          <p:cNvPr id="86" name="Google Shape;86;p27"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p:cSld name="SECTION_HEADER_1_1_1_1_1_1_1_1_1">
    <p:bg>
      <p:bgPr>
        <a:blipFill>
          <a:blip r:embed="rId2">
            <a:alphaModFix/>
          </a:blip>
          <a:stretch>
            <a:fillRect/>
          </a:stretch>
        </a:blipFill>
      </p:bgPr>
    </p:bg>
    <p:spTree>
      <p:nvGrpSpPr>
        <p:cNvPr id="87" name="Shape 87"/>
        <p:cNvGrpSpPr/>
        <p:nvPr/>
      </p:nvGrpSpPr>
      <p:grpSpPr>
        <a:xfrm>
          <a:off x="0" y="0"/>
          <a:ext cx="0" cy="0"/>
          <a:chOff x="0" y="0"/>
          <a:chExt cx="0" cy="0"/>
        </a:xfrm>
      </p:grpSpPr>
      <p:pic>
        <p:nvPicPr>
          <p:cNvPr id="88" name="Google Shape;88;p28"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p:cSld name="SECTION_HEADER_1_1_1_1_1_1_1_1_1_1">
    <p:bg>
      <p:bgPr>
        <a:blipFill>
          <a:blip r:embed="rId2">
            <a:alphaModFix/>
          </a:blip>
          <a:stretch>
            <a:fillRect/>
          </a:stretch>
        </a:blipFill>
      </p:bgPr>
    </p:bg>
    <p:spTree>
      <p:nvGrpSpPr>
        <p:cNvPr id="89" name="Shape 89"/>
        <p:cNvGrpSpPr/>
        <p:nvPr/>
      </p:nvGrpSpPr>
      <p:grpSpPr>
        <a:xfrm>
          <a:off x="0" y="0"/>
          <a:ext cx="0" cy="0"/>
          <a:chOff x="0" y="0"/>
          <a:chExt cx="0" cy="0"/>
        </a:xfrm>
      </p:grpSpPr>
      <p:pic>
        <p:nvPicPr>
          <p:cNvPr id="90" name="Google Shape;90;p29"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5">
  <p:cSld name="SECTION_HEADER_1_1_1_1_1_1_1_1_1_8">
    <p:bg>
      <p:bgPr>
        <a:blipFill>
          <a:blip r:embed="rId2">
            <a:alphaModFix/>
          </a:blip>
          <a:stretch>
            <a:fillRect/>
          </a:stretch>
        </a:blipFill>
      </p:bgPr>
    </p:bg>
    <p:spTree>
      <p:nvGrpSpPr>
        <p:cNvPr id="91" name="Shape 91"/>
        <p:cNvGrpSpPr/>
        <p:nvPr/>
      </p:nvGrpSpPr>
      <p:grpSpPr>
        <a:xfrm>
          <a:off x="0" y="0"/>
          <a:ext cx="0" cy="0"/>
          <a:chOff x="0" y="0"/>
          <a:chExt cx="0" cy="0"/>
        </a:xfrm>
      </p:grpSpPr>
      <p:pic>
        <p:nvPicPr>
          <p:cNvPr id="92" name="Google Shape;92;p30"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1">
  <p:cSld name="SECTION_HEADER_1_2">
    <p:bg>
      <p:bgPr>
        <a:blipFill>
          <a:blip r:embed="rId2">
            <a:alphaModFix/>
          </a:blip>
          <a:stretch>
            <a:fillRect/>
          </a:stretch>
        </a:blipFill>
      </p:bgPr>
    </p:bg>
    <p:spTree>
      <p:nvGrpSpPr>
        <p:cNvPr id="93" name="Shape 93"/>
        <p:cNvGrpSpPr/>
        <p:nvPr/>
      </p:nvGrpSpPr>
      <p:grpSpPr>
        <a:xfrm>
          <a:off x="0" y="0"/>
          <a:ext cx="0" cy="0"/>
          <a:chOff x="0" y="0"/>
          <a:chExt cx="0" cy="0"/>
        </a:xfrm>
      </p:grpSpPr>
      <p:pic>
        <p:nvPicPr>
          <p:cNvPr id="94" name="Google Shape;94;p31" title="logo coderhouse"/>
          <p:cNvPicPr preferRelativeResize="0"/>
          <p:nvPr/>
        </p:nvPicPr>
        <p:blipFill rotWithShape="1">
          <a:blip r:embed="rId3">
            <a:alphaModFix/>
          </a:blip>
          <a:srcRect b="0" l="0" r="0" t="0"/>
          <a:stretch/>
        </p:blipFill>
        <p:spPr>
          <a:xfrm>
            <a:off x="7874775" y="4720250"/>
            <a:ext cx="1024025" cy="211625"/>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1">
  <p:cSld name="SECTION_HEADER_1_1_1_1_1_1_1_2">
    <p:bg>
      <p:bgPr>
        <a:blipFill>
          <a:blip r:embed="rId2">
            <a:alphaModFix/>
          </a:blip>
          <a:stretch>
            <a:fillRect/>
          </a:stretch>
        </a:blipFill>
      </p:bgPr>
    </p:bg>
    <p:spTree>
      <p:nvGrpSpPr>
        <p:cNvPr id="95" name="Shape 95"/>
        <p:cNvGrpSpPr/>
        <p:nvPr/>
      </p:nvGrpSpPr>
      <p:grpSpPr>
        <a:xfrm>
          <a:off x="0" y="0"/>
          <a:ext cx="0" cy="0"/>
          <a:chOff x="0" y="0"/>
          <a:chExt cx="0" cy="0"/>
        </a:xfrm>
      </p:grpSpPr>
      <p:sp>
        <p:nvSpPr>
          <p:cNvPr id="96" name="Google Shape;96;p32"/>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7" name="Google Shape;97;p32"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1">
  <p:cSld name="SECTION_HEADER_1_1_1_1_1_1_1_1_1_1_1">
    <p:bg>
      <p:bgPr>
        <a:blipFill>
          <a:blip r:embed="rId2">
            <a:alphaModFix/>
          </a:blip>
          <a:stretch>
            <a:fillRect/>
          </a:stretch>
        </a:blipFill>
      </p:bgPr>
    </p:bg>
    <p:spTree>
      <p:nvGrpSpPr>
        <p:cNvPr id="98" name="Shape 98"/>
        <p:cNvGrpSpPr/>
        <p:nvPr/>
      </p:nvGrpSpPr>
      <p:grpSpPr>
        <a:xfrm>
          <a:off x="0" y="0"/>
          <a:ext cx="0" cy="0"/>
          <a:chOff x="0" y="0"/>
          <a:chExt cx="0" cy="0"/>
        </a:xfrm>
      </p:grpSpPr>
      <p:pic>
        <p:nvPicPr>
          <p:cNvPr id="99" name="Google Shape;99;p33"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2">
  <p:cSld name="SECTION_HEADER_1_1_1_1_1_1_1_1_1_4">
    <p:bg>
      <p:bgPr>
        <a:blipFill>
          <a:blip r:embed="rId2">
            <a:alphaModFix/>
          </a:blip>
          <a:stretch>
            <a:fillRect/>
          </a:stretch>
        </a:blipFill>
      </p:bgPr>
    </p:bg>
    <p:spTree>
      <p:nvGrpSpPr>
        <p:cNvPr id="100" name="Shape 100"/>
        <p:cNvGrpSpPr/>
        <p:nvPr/>
      </p:nvGrpSpPr>
      <p:grpSpPr>
        <a:xfrm>
          <a:off x="0" y="0"/>
          <a:ext cx="0" cy="0"/>
          <a:chOff x="0" y="0"/>
          <a:chExt cx="0" cy="0"/>
        </a:xfrm>
      </p:grpSpPr>
      <p:pic>
        <p:nvPicPr>
          <p:cNvPr id="101" name="Google Shape;101;p34"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3">
  <p:cSld name="SECTION_HEADER_1_1_1_1_1_1_1_1_2">
    <p:spTree>
      <p:nvGrpSpPr>
        <p:cNvPr id="102" name="Shape 102"/>
        <p:cNvGrpSpPr/>
        <p:nvPr/>
      </p:nvGrpSpPr>
      <p:grpSpPr>
        <a:xfrm>
          <a:off x="0" y="0"/>
          <a:ext cx="0" cy="0"/>
          <a:chOff x="0" y="0"/>
          <a:chExt cx="0" cy="0"/>
        </a:xfrm>
      </p:grpSpPr>
      <p:pic>
        <p:nvPicPr>
          <p:cNvPr id="103" name="Google Shape;103;p35"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theme" Target="../theme/theme1.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9.xml"/><Relationship Id="rId10" Type="http://schemas.openxmlformats.org/officeDocument/2006/relationships/slideLayout" Target="../slideLayouts/slideLayout28.xml"/><Relationship Id="rId13" Type="http://schemas.openxmlformats.org/officeDocument/2006/relationships/slideLayout" Target="../slideLayouts/slideLayout31.xml"/><Relationship Id="rId12" Type="http://schemas.openxmlformats.org/officeDocument/2006/relationships/slideLayout" Target="../slideLayouts/slideLayout30.xml"/><Relationship Id="rId1" Type="http://schemas.openxmlformats.org/officeDocument/2006/relationships/slideLayout" Target="../slideLayouts/slideLayout19.xml"/><Relationship Id="rId2" Type="http://schemas.openxmlformats.org/officeDocument/2006/relationships/slideLayout" Target="../slideLayouts/slideLayout20.xml"/><Relationship Id="rId3" Type="http://schemas.openxmlformats.org/officeDocument/2006/relationships/slideLayout" Target="../slideLayouts/slideLayout21.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5" Type="http://schemas.openxmlformats.org/officeDocument/2006/relationships/slideLayout" Target="../slideLayouts/slideLayout33.xml"/><Relationship Id="rId14" Type="http://schemas.openxmlformats.org/officeDocument/2006/relationships/slideLayout" Target="../slideLayouts/slideLayout32.xml"/><Relationship Id="rId16" Type="http://schemas.openxmlformats.org/officeDocument/2006/relationships/theme" Target="../theme/theme2.xml"/><Relationship Id="rId5" Type="http://schemas.openxmlformats.org/officeDocument/2006/relationships/slideLayout" Target="../slideLayouts/slideLayout23.xml"/><Relationship Id="rId6" Type="http://schemas.openxmlformats.org/officeDocument/2006/relationships/slideLayout" Target="../slideLayouts/slideLayout24.xml"/><Relationship Id="rId7" Type="http://schemas.openxmlformats.org/officeDocument/2006/relationships/slideLayout" Target="../slideLayouts/slideLayout25.xml"/><Relationship Id="rId8"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pt-BR"/>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65" name="Shape 65"/>
        <p:cNvGrpSpPr/>
        <p:nvPr/>
      </p:nvGrpSpPr>
      <p:grpSpPr>
        <a:xfrm>
          <a:off x="0" y="0"/>
          <a:ext cx="0" cy="0"/>
          <a:chOff x="0" y="0"/>
          <a:chExt cx="0" cy="0"/>
        </a:xfrm>
      </p:grpSpPr>
      <p:sp>
        <p:nvSpPr>
          <p:cNvPr id="66" name="Google Shape;66;p2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67" name="Google Shape;67;p2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0"/>
              </a:spcBef>
              <a:spcAft>
                <a:spcPts val="0"/>
              </a:spcAft>
              <a:buClr>
                <a:schemeClr val="dk2"/>
              </a:buClr>
              <a:buSzPts val="1400"/>
              <a:buChar char="○"/>
              <a:defRPr>
                <a:solidFill>
                  <a:schemeClr val="dk2"/>
                </a:solidFill>
              </a:defRPr>
            </a:lvl2pPr>
            <a:lvl3pPr indent="-317500" lvl="2" marL="1371600" rtl="0">
              <a:lnSpc>
                <a:spcPct val="115000"/>
              </a:lnSpc>
              <a:spcBef>
                <a:spcPts val="0"/>
              </a:spcBef>
              <a:spcAft>
                <a:spcPts val="0"/>
              </a:spcAft>
              <a:buClr>
                <a:schemeClr val="dk2"/>
              </a:buClr>
              <a:buSzPts val="1400"/>
              <a:buChar char="■"/>
              <a:defRPr>
                <a:solidFill>
                  <a:schemeClr val="dk2"/>
                </a:solidFill>
              </a:defRPr>
            </a:lvl3pPr>
            <a:lvl4pPr indent="-317500" lvl="3" marL="1828800" rtl="0">
              <a:lnSpc>
                <a:spcPct val="115000"/>
              </a:lnSpc>
              <a:spcBef>
                <a:spcPts val="0"/>
              </a:spcBef>
              <a:spcAft>
                <a:spcPts val="0"/>
              </a:spcAft>
              <a:buClr>
                <a:schemeClr val="dk2"/>
              </a:buClr>
              <a:buSzPts val="1400"/>
              <a:buChar char="●"/>
              <a:defRPr>
                <a:solidFill>
                  <a:schemeClr val="dk2"/>
                </a:solidFill>
              </a:defRPr>
            </a:lvl4pPr>
            <a:lvl5pPr indent="-317500" lvl="4" marL="2286000" rtl="0">
              <a:lnSpc>
                <a:spcPct val="115000"/>
              </a:lnSpc>
              <a:spcBef>
                <a:spcPts val="0"/>
              </a:spcBef>
              <a:spcAft>
                <a:spcPts val="0"/>
              </a:spcAft>
              <a:buClr>
                <a:schemeClr val="dk2"/>
              </a:buClr>
              <a:buSzPts val="1400"/>
              <a:buChar char="○"/>
              <a:defRPr>
                <a:solidFill>
                  <a:schemeClr val="dk2"/>
                </a:solidFill>
              </a:defRPr>
            </a:lvl5pPr>
            <a:lvl6pPr indent="-317500" lvl="5" marL="2743200" rtl="0">
              <a:lnSpc>
                <a:spcPct val="115000"/>
              </a:lnSpc>
              <a:spcBef>
                <a:spcPts val="0"/>
              </a:spcBef>
              <a:spcAft>
                <a:spcPts val="0"/>
              </a:spcAft>
              <a:buClr>
                <a:schemeClr val="dk2"/>
              </a:buClr>
              <a:buSzPts val="1400"/>
              <a:buChar char="■"/>
              <a:defRPr>
                <a:solidFill>
                  <a:schemeClr val="dk2"/>
                </a:solidFill>
              </a:defRPr>
            </a:lvl6pPr>
            <a:lvl7pPr indent="-317500" lvl="6" marL="3200400" rtl="0">
              <a:lnSpc>
                <a:spcPct val="115000"/>
              </a:lnSpc>
              <a:spcBef>
                <a:spcPts val="0"/>
              </a:spcBef>
              <a:spcAft>
                <a:spcPts val="0"/>
              </a:spcAft>
              <a:buClr>
                <a:schemeClr val="dk2"/>
              </a:buClr>
              <a:buSzPts val="1400"/>
              <a:buChar char="●"/>
              <a:defRPr>
                <a:solidFill>
                  <a:schemeClr val="dk2"/>
                </a:solidFill>
              </a:defRPr>
            </a:lvl7pPr>
            <a:lvl8pPr indent="-317500" lvl="7" marL="3657600" rtl="0">
              <a:lnSpc>
                <a:spcPct val="115000"/>
              </a:lnSpc>
              <a:spcBef>
                <a:spcPts val="0"/>
              </a:spcBef>
              <a:spcAft>
                <a:spcPts val="0"/>
              </a:spcAft>
              <a:buClr>
                <a:schemeClr val="dk2"/>
              </a:buClr>
              <a:buSzPts val="1400"/>
              <a:buChar char="○"/>
              <a:defRPr>
                <a:solidFill>
                  <a:schemeClr val="dk2"/>
                </a:solidFill>
              </a:defRPr>
            </a:lvl8pPr>
            <a:lvl9pPr indent="-317500" lvl="8" marL="4114800" rtl="0">
              <a:lnSpc>
                <a:spcPct val="115000"/>
              </a:lnSpc>
              <a:spcBef>
                <a:spcPts val="0"/>
              </a:spcBef>
              <a:spcAft>
                <a:spcPts val="0"/>
              </a:spcAft>
              <a:buClr>
                <a:schemeClr val="dk2"/>
              </a:buClr>
              <a:buSzPts val="1400"/>
              <a:buChar char="■"/>
              <a:defRPr>
                <a:solidFill>
                  <a:schemeClr val="dk2"/>
                </a:solidFill>
              </a:defRPr>
            </a:lvl9pPr>
          </a:lstStyle>
          <a:p/>
        </p:txBody>
      </p:sp>
      <p:sp>
        <p:nvSpPr>
          <p:cNvPr id="68" name="Google Shape;68;p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pt-BR"/>
              <a:t>‹#›</a:t>
            </a:fld>
            <a:endParaRPr/>
          </a:p>
        </p:txBody>
      </p:sp>
    </p:spTree>
  </p:cSld>
  <p:clrMap accent1="accent1" accent2="accent2" accent3="accent3" accent4="accent4" accent5="accent5" accent6="accent6" bg1="lt1" bg2="dk2" tx1="dk1" tx2="lt2" folHlink="folHlink" hlink="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xml"/><Relationship Id="rId3" Type="http://schemas.openxmlformats.org/officeDocument/2006/relationships/image" Target="../media/image18.png"/><Relationship Id="rId4" Type="http://schemas.openxmlformats.org/officeDocument/2006/relationships/image" Target="../media/image28.png"/><Relationship Id="rId5" Type="http://schemas.openxmlformats.org/officeDocument/2006/relationships/image" Target="../media/image33.png"/><Relationship Id="rId6" Type="http://schemas.openxmlformats.org/officeDocument/2006/relationships/image" Target="../media/image3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0.xml"/><Relationship Id="rId3" Type="http://schemas.openxmlformats.org/officeDocument/2006/relationships/image" Target="../media/image35.png"/><Relationship Id="rId4" Type="http://schemas.openxmlformats.org/officeDocument/2006/relationships/image" Target="../media/image3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1.xml"/><Relationship Id="rId3" Type="http://schemas.openxmlformats.org/officeDocument/2006/relationships/image" Target="../media/image35.png"/><Relationship Id="rId4" Type="http://schemas.openxmlformats.org/officeDocument/2006/relationships/image" Target="../media/image36.png"/><Relationship Id="rId5" Type="http://schemas.openxmlformats.org/officeDocument/2006/relationships/image" Target="../media/image3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3.xml"/><Relationship Id="rId3" Type="http://schemas.openxmlformats.org/officeDocument/2006/relationships/image" Target="../media/image25.png"/><Relationship Id="rId4" Type="http://schemas.openxmlformats.org/officeDocument/2006/relationships/image" Target="../media/image7.png"/><Relationship Id="rId5" Type="http://schemas.openxmlformats.org/officeDocument/2006/relationships/image" Target="../media/image37.png"/><Relationship Id="rId6" Type="http://schemas.openxmlformats.org/officeDocument/2006/relationships/image" Target="../media/image3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5.xml"/><Relationship Id="rId3" Type="http://schemas.openxmlformats.org/officeDocument/2006/relationships/image" Target="../media/image25.png"/><Relationship Id="rId4" Type="http://schemas.openxmlformats.org/officeDocument/2006/relationships/image" Target="../media/image7.png"/><Relationship Id="rId5" Type="http://schemas.openxmlformats.org/officeDocument/2006/relationships/image" Target="../media/image38.png"/><Relationship Id="rId6" Type="http://schemas.openxmlformats.org/officeDocument/2006/relationships/image" Target="../media/image4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6.xml"/><Relationship Id="rId3" Type="http://schemas.openxmlformats.org/officeDocument/2006/relationships/image" Target="../media/image25.png"/><Relationship Id="rId4" Type="http://schemas.openxmlformats.org/officeDocument/2006/relationships/image" Target="../media/image7.png"/><Relationship Id="rId5" Type="http://schemas.openxmlformats.org/officeDocument/2006/relationships/image" Target="../media/image49.png"/><Relationship Id="rId6" Type="http://schemas.openxmlformats.org/officeDocument/2006/relationships/image" Target="../media/image4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8.xml"/><Relationship Id="rId3" Type="http://schemas.openxmlformats.org/officeDocument/2006/relationships/image" Target="../media/image53.png"/><Relationship Id="rId4" Type="http://schemas.openxmlformats.org/officeDocument/2006/relationships/image" Target="../media/image47.png"/><Relationship Id="rId5" Type="http://schemas.openxmlformats.org/officeDocument/2006/relationships/image" Target="../media/image4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0.xml"/><Relationship Id="rId3" Type="http://schemas.openxmlformats.org/officeDocument/2006/relationships/image" Target="../media/image25.png"/><Relationship Id="rId4" Type="http://schemas.openxmlformats.org/officeDocument/2006/relationships/image" Target="../media/image7.png"/><Relationship Id="rId5" Type="http://schemas.openxmlformats.org/officeDocument/2006/relationships/image" Target="../media/image5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1.xml"/><Relationship Id="rId3" Type="http://schemas.openxmlformats.org/officeDocument/2006/relationships/image" Target="../media/image25.png"/><Relationship Id="rId4" Type="http://schemas.openxmlformats.org/officeDocument/2006/relationships/image" Target="../media/image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2.xml"/><Relationship Id="rId3" Type="http://schemas.openxmlformats.org/officeDocument/2006/relationships/image" Target="../media/image54.png"/><Relationship Id="rId4" Type="http://schemas.openxmlformats.org/officeDocument/2006/relationships/image" Target="../media/image63.png"/><Relationship Id="rId5" Type="http://schemas.openxmlformats.org/officeDocument/2006/relationships/image" Target="../media/image6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3.xml"/><Relationship Id="rId3" Type="http://schemas.openxmlformats.org/officeDocument/2006/relationships/image" Target="../media/image54.png"/><Relationship Id="rId4" Type="http://schemas.openxmlformats.org/officeDocument/2006/relationships/image" Target="../media/image5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4.xml"/><Relationship Id="rId3" Type="http://schemas.openxmlformats.org/officeDocument/2006/relationships/image" Target="../media/image45.png"/><Relationship Id="rId4" Type="http://schemas.openxmlformats.org/officeDocument/2006/relationships/image" Target="../media/image52.png"/><Relationship Id="rId5" Type="http://schemas.openxmlformats.org/officeDocument/2006/relationships/image" Target="../media/image61.png"/><Relationship Id="rId6" Type="http://schemas.openxmlformats.org/officeDocument/2006/relationships/image" Target="../media/image4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5.xml"/><Relationship Id="rId3" Type="http://schemas.openxmlformats.org/officeDocument/2006/relationships/image" Target="../media/image45.png"/><Relationship Id="rId4" Type="http://schemas.openxmlformats.org/officeDocument/2006/relationships/image" Target="../media/image77.png"/><Relationship Id="rId5" Type="http://schemas.openxmlformats.org/officeDocument/2006/relationships/image" Target="../media/image74.png"/><Relationship Id="rId6" Type="http://schemas.openxmlformats.org/officeDocument/2006/relationships/image" Target="../media/image5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6.xml"/><Relationship Id="rId3" Type="http://schemas.openxmlformats.org/officeDocument/2006/relationships/image" Target="../media/image25.png"/><Relationship Id="rId4" Type="http://schemas.openxmlformats.org/officeDocument/2006/relationships/image" Target="../media/image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7.xml"/><Relationship Id="rId3" Type="http://schemas.openxmlformats.org/officeDocument/2006/relationships/image" Target="../media/image25.png"/><Relationship Id="rId4" Type="http://schemas.openxmlformats.org/officeDocument/2006/relationships/image" Target="../media/image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8.xml"/><Relationship Id="rId3" Type="http://schemas.openxmlformats.org/officeDocument/2006/relationships/hyperlink" Target="http://www.youtube.com/watch?v=aa5TJ9OrbO8" TargetMode="External"/><Relationship Id="rId4" Type="http://schemas.openxmlformats.org/officeDocument/2006/relationships/image" Target="../media/image59.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9.xml"/><Relationship Id="rId3" Type="http://schemas.openxmlformats.org/officeDocument/2006/relationships/hyperlink" Target="http://www.youtube.com/watch?v=48lBrNMxjUQ" TargetMode="External"/><Relationship Id="rId4" Type="http://schemas.openxmlformats.org/officeDocument/2006/relationships/image" Target="../media/image51.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20.png"/><Relationship Id="rId4" Type="http://schemas.openxmlformats.org/officeDocument/2006/relationships/image" Target="../media/image19.png"/><Relationship Id="rId5" Type="http://schemas.openxmlformats.org/officeDocument/2006/relationships/image" Target="../media/image29.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1.xml"/><Relationship Id="rId3" Type="http://schemas.openxmlformats.org/officeDocument/2006/relationships/image" Target="../media/image25.png"/><Relationship Id="rId4" Type="http://schemas.openxmlformats.org/officeDocument/2006/relationships/image" Target="../media/image7.png"/><Relationship Id="rId5" Type="http://schemas.openxmlformats.org/officeDocument/2006/relationships/image" Target="../media/image78.png"/><Relationship Id="rId6" Type="http://schemas.openxmlformats.org/officeDocument/2006/relationships/image" Target="../media/image62.png"/><Relationship Id="rId7" Type="http://schemas.openxmlformats.org/officeDocument/2006/relationships/image" Target="../media/image7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2.xml"/><Relationship Id="rId3" Type="http://schemas.openxmlformats.org/officeDocument/2006/relationships/image" Target="../media/image25.png"/><Relationship Id="rId4" Type="http://schemas.openxmlformats.org/officeDocument/2006/relationships/image" Target="../media/image7.png"/><Relationship Id="rId5" Type="http://schemas.openxmlformats.org/officeDocument/2006/relationships/image" Target="../media/image79.png"/><Relationship Id="rId6" Type="http://schemas.openxmlformats.org/officeDocument/2006/relationships/image" Target="../media/image67.png"/><Relationship Id="rId7" Type="http://schemas.openxmlformats.org/officeDocument/2006/relationships/image" Target="../media/image7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3.xml"/><Relationship Id="rId3" Type="http://schemas.openxmlformats.org/officeDocument/2006/relationships/image" Target="../media/image25.png"/><Relationship Id="rId4" Type="http://schemas.openxmlformats.org/officeDocument/2006/relationships/image" Target="../media/image7.png"/><Relationship Id="rId5" Type="http://schemas.openxmlformats.org/officeDocument/2006/relationships/image" Target="../media/image79.png"/><Relationship Id="rId6" Type="http://schemas.openxmlformats.org/officeDocument/2006/relationships/image" Target="../media/image75.png"/><Relationship Id="rId7" Type="http://schemas.openxmlformats.org/officeDocument/2006/relationships/image" Target="../media/image7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8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5.xml"/><Relationship Id="rId3" Type="http://schemas.openxmlformats.org/officeDocument/2006/relationships/image" Target="../media/image80.png"/><Relationship Id="rId4" Type="http://schemas.openxmlformats.org/officeDocument/2006/relationships/image" Target="../media/image1.png"/><Relationship Id="rId5" Type="http://schemas.openxmlformats.org/officeDocument/2006/relationships/hyperlink" Target="https://www.kaggle.com/datasets/ahmedshahriarsakib/usa-real-estate-dataset?resource=download" TargetMode="External"/><Relationship Id="rId6" Type="http://schemas.openxmlformats.org/officeDocument/2006/relationships/image" Target="../media/image8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8.xml"/><Relationship Id="rId3" Type="http://schemas.openxmlformats.org/officeDocument/2006/relationships/image" Target="../media/image64.png"/><Relationship Id="rId4" Type="http://schemas.openxmlformats.org/officeDocument/2006/relationships/image" Target="../media/image65.png"/><Relationship Id="rId5" Type="http://schemas.openxmlformats.org/officeDocument/2006/relationships/image" Target="../media/image66.gi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9.xml"/><Relationship Id="rId3" Type="http://schemas.openxmlformats.org/officeDocument/2006/relationships/image" Target="../media/image6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0.xml"/><Relationship Id="rId3" Type="http://schemas.openxmlformats.org/officeDocument/2006/relationships/image" Target="../media/image68.png"/><Relationship Id="rId4" Type="http://schemas.openxmlformats.org/officeDocument/2006/relationships/image" Target="../media/image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2.xml"/><Relationship Id="rId3" Type="http://schemas.openxmlformats.org/officeDocument/2006/relationships/image" Target="../media/image8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3.xml"/><Relationship Id="rId3" Type="http://schemas.openxmlformats.org/officeDocument/2006/relationships/image" Target="../media/image82.png"/><Relationship Id="rId4" Type="http://schemas.openxmlformats.org/officeDocument/2006/relationships/hyperlink" Target="https://towardsdatascience.com/data-wrangling-with-pandas-5b0be151df4e" TargetMode="External"/><Relationship Id="rId5" Type="http://schemas.openxmlformats.org/officeDocument/2006/relationships/hyperlink" Target="https://www.anaconda.com/resources/whitepapers/state-of-data-science-report-2022"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 Id="rId3" Type="http://schemas.openxmlformats.org/officeDocument/2006/relationships/image" Target="../media/image2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9.xml"/><Relationship Id="rId3" Type="http://schemas.openxmlformats.org/officeDocument/2006/relationships/image" Target="../media/image25.png"/><Relationship Id="rId4" Type="http://schemas.openxmlformats.org/officeDocument/2006/relationships/image" Target="../media/image7.png"/><Relationship Id="rId5" Type="http://schemas.openxmlformats.org/officeDocument/2006/relationships/image" Target="../media/image4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36"/>
          <p:cNvSpPr txBox="1"/>
          <p:nvPr/>
        </p:nvSpPr>
        <p:spPr>
          <a:xfrm>
            <a:off x="396100" y="1691550"/>
            <a:ext cx="4499100" cy="9051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pt-BR" sz="5200">
                <a:solidFill>
                  <a:srgbClr val="EAFF6A"/>
                </a:solidFill>
                <a:latin typeface="DM Sans"/>
                <a:ea typeface="DM Sans"/>
                <a:cs typeface="DM Sans"/>
                <a:sym typeface="DM Sans"/>
              </a:rPr>
              <a:t>Boas-</a:t>
            </a:r>
            <a:r>
              <a:rPr b="1" lang="pt-BR" sz="5200">
                <a:solidFill>
                  <a:srgbClr val="EAFF6A"/>
                </a:solidFill>
                <a:latin typeface="DM Sans"/>
                <a:ea typeface="DM Sans"/>
                <a:cs typeface="DM Sans"/>
                <a:sym typeface="DM Sans"/>
              </a:rPr>
              <a:t>vindas</a:t>
            </a:r>
            <a:r>
              <a:rPr b="1" lang="pt-BR" sz="5200">
                <a:solidFill>
                  <a:srgbClr val="EAFF6A"/>
                </a:solidFill>
                <a:latin typeface="DM Sans"/>
                <a:ea typeface="DM Sans"/>
                <a:cs typeface="DM Sans"/>
                <a:sym typeface="DM Sans"/>
              </a:rPr>
              <a:t>!</a:t>
            </a:r>
            <a:endParaRPr b="1" sz="5200">
              <a:solidFill>
                <a:srgbClr val="EAFF6A"/>
              </a:solidFill>
              <a:latin typeface="DM Sans"/>
              <a:ea typeface="DM Sans"/>
              <a:cs typeface="DM Sans"/>
              <a:sym typeface="DM Sans"/>
            </a:endParaRPr>
          </a:p>
        </p:txBody>
      </p:sp>
      <p:sp>
        <p:nvSpPr>
          <p:cNvPr id="109" name="Google Shape;109;p36"/>
          <p:cNvSpPr txBox="1"/>
          <p:nvPr/>
        </p:nvSpPr>
        <p:spPr>
          <a:xfrm>
            <a:off x="396100" y="2472750"/>
            <a:ext cx="3814800" cy="969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1700">
                <a:solidFill>
                  <a:schemeClr val="lt1"/>
                </a:solidFill>
                <a:latin typeface="DM Sans"/>
                <a:ea typeface="DM Sans"/>
                <a:cs typeface="DM Sans"/>
                <a:sym typeface="DM Sans"/>
              </a:rPr>
              <a:t>Esteja confortável, pegue uma água e se acomode em um local tranquilo que já começamos.</a:t>
            </a:r>
            <a:endParaRPr sz="1700">
              <a:solidFill>
                <a:schemeClr val="lt1"/>
              </a:solidFill>
              <a:latin typeface="DM Sans"/>
              <a:ea typeface="DM Sans"/>
              <a:cs typeface="DM Sans"/>
              <a:sym typeface="DM Sans"/>
            </a:endParaRPr>
          </a:p>
        </p:txBody>
      </p:sp>
      <p:pic>
        <p:nvPicPr>
          <p:cNvPr id="110" name="Google Shape;110;p36"/>
          <p:cNvPicPr preferRelativeResize="0"/>
          <p:nvPr/>
        </p:nvPicPr>
        <p:blipFill>
          <a:blip r:embed="rId3">
            <a:alphaModFix/>
          </a:blip>
          <a:stretch>
            <a:fillRect/>
          </a:stretch>
        </p:blipFill>
        <p:spPr>
          <a:xfrm>
            <a:off x="5926325" y="181425"/>
            <a:ext cx="3217676" cy="4322624"/>
          </a:xfrm>
          <a:prstGeom prst="rect">
            <a:avLst/>
          </a:prstGeom>
          <a:noFill/>
          <a:ln>
            <a:noFill/>
          </a:ln>
        </p:spPr>
      </p:pic>
      <p:sp>
        <p:nvSpPr>
          <p:cNvPr id="111" name="Google Shape;111;p36"/>
          <p:cNvSpPr txBox="1"/>
          <p:nvPr/>
        </p:nvSpPr>
        <p:spPr>
          <a:xfrm>
            <a:off x="6101563" y="290250"/>
            <a:ext cx="27546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pt-BR" sz="1300">
                <a:solidFill>
                  <a:schemeClr val="lt1"/>
                </a:solidFill>
                <a:latin typeface="DM Sans"/>
                <a:ea typeface="DM Sans"/>
                <a:cs typeface="DM Sans"/>
                <a:sym typeface="DM Sans"/>
              </a:rPr>
              <a:t>Como você </a:t>
            </a:r>
            <a:r>
              <a:rPr b="1" lang="pt-BR" sz="1300">
                <a:solidFill>
                  <a:srgbClr val="EAFF6A"/>
                </a:solidFill>
                <a:latin typeface="DM Sans"/>
                <a:ea typeface="DM Sans"/>
                <a:cs typeface="DM Sans"/>
                <a:sym typeface="DM Sans"/>
              </a:rPr>
              <a:t>chega?</a:t>
            </a:r>
            <a:endParaRPr b="1" sz="1300">
              <a:solidFill>
                <a:srgbClr val="EAFF6A"/>
              </a:solidFill>
              <a:latin typeface="DM Sans"/>
              <a:ea typeface="DM Sans"/>
              <a:cs typeface="DM Sans"/>
              <a:sym typeface="DM Sans"/>
            </a:endParaRPr>
          </a:p>
        </p:txBody>
      </p:sp>
      <p:sp>
        <p:nvSpPr>
          <p:cNvPr id="112" name="Google Shape;112;p36"/>
          <p:cNvSpPr/>
          <p:nvPr/>
        </p:nvSpPr>
        <p:spPr>
          <a:xfrm>
            <a:off x="6257050" y="675149"/>
            <a:ext cx="2568000" cy="12171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36"/>
          <p:cNvSpPr/>
          <p:nvPr/>
        </p:nvSpPr>
        <p:spPr>
          <a:xfrm>
            <a:off x="6257050" y="1892120"/>
            <a:ext cx="2568000" cy="12171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36"/>
          <p:cNvSpPr/>
          <p:nvPr/>
        </p:nvSpPr>
        <p:spPr>
          <a:xfrm>
            <a:off x="6257050" y="3109216"/>
            <a:ext cx="2568000" cy="12171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36"/>
          <p:cNvSpPr txBox="1"/>
          <p:nvPr/>
        </p:nvSpPr>
        <p:spPr>
          <a:xfrm>
            <a:off x="6611117" y="875849"/>
            <a:ext cx="563700" cy="815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pt-BR" sz="4100">
                <a:solidFill>
                  <a:schemeClr val="lt1"/>
                </a:solidFill>
                <a:latin typeface="DM Sans"/>
                <a:ea typeface="DM Sans"/>
                <a:cs typeface="DM Sans"/>
                <a:sym typeface="DM Sans"/>
              </a:rPr>
              <a:t>1</a:t>
            </a:r>
            <a:endParaRPr b="1" sz="4100">
              <a:solidFill>
                <a:schemeClr val="lt1"/>
              </a:solidFill>
              <a:latin typeface="DM Sans"/>
              <a:ea typeface="DM Sans"/>
              <a:cs typeface="DM Sans"/>
              <a:sym typeface="DM Sans"/>
            </a:endParaRPr>
          </a:p>
        </p:txBody>
      </p:sp>
      <p:sp>
        <p:nvSpPr>
          <p:cNvPr id="116" name="Google Shape;116;p36"/>
          <p:cNvSpPr txBox="1"/>
          <p:nvPr/>
        </p:nvSpPr>
        <p:spPr>
          <a:xfrm>
            <a:off x="6611117" y="2092820"/>
            <a:ext cx="533400" cy="815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pt-BR" sz="4100">
                <a:solidFill>
                  <a:srgbClr val="FFFFFF"/>
                </a:solidFill>
                <a:latin typeface="DM Sans"/>
                <a:ea typeface="DM Sans"/>
                <a:cs typeface="DM Sans"/>
                <a:sym typeface="DM Sans"/>
              </a:rPr>
              <a:t>2</a:t>
            </a:r>
            <a:endParaRPr b="1" sz="4100">
              <a:solidFill>
                <a:srgbClr val="FFFFFF"/>
              </a:solidFill>
              <a:latin typeface="DM Sans"/>
              <a:ea typeface="DM Sans"/>
              <a:cs typeface="DM Sans"/>
              <a:sym typeface="DM Sans"/>
            </a:endParaRPr>
          </a:p>
        </p:txBody>
      </p:sp>
      <p:sp>
        <p:nvSpPr>
          <p:cNvPr id="117" name="Google Shape;117;p36"/>
          <p:cNvSpPr txBox="1"/>
          <p:nvPr/>
        </p:nvSpPr>
        <p:spPr>
          <a:xfrm>
            <a:off x="6650417" y="3309916"/>
            <a:ext cx="485100" cy="815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pt-BR" sz="4100">
                <a:solidFill>
                  <a:srgbClr val="FFFFFF"/>
                </a:solidFill>
                <a:latin typeface="DM Sans"/>
                <a:ea typeface="DM Sans"/>
                <a:cs typeface="DM Sans"/>
                <a:sym typeface="DM Sans"/>
              </a:rPr>
              <a:t>3</a:t>
            </a:r>
            <a:endParaRPr b="1" sz="4100">
              <a:solidFill>
                <a:srgbClr val="FFFFFF"/>
              </a:solidFill>
              <a:latin typeface="DM Sans"/>
              <a:ea typeface="DM Sans"/>
              <a:cs typeface="DM Sans"/>
              <a:sym typeface="DM Sans"/>
            </a:endParaRPr>
          </a:p>
        </p:txBody>
      </p:sp>
      <p:pic>
        <p:nvPicPr>
          <p:cNvPr id="118" name="Google Shape;118;p36"/>
          <p:cNvPicPr preferRelativeResize="0"/>
          <p:nvPr/>
        </p:nvPicPr>
        <p:blipFill rotWithShape="1">
          <a:blip r:embed="rId4">
            <a:alphaModFix/>
          </a:blip>
          <a:srcRect b="20337" l="17914" r="20334" t="0"/>
          <a:stretch/>
        </p:blipFill>
        <p:spPr>
          <a:xfrm>
            <a:off x="7135525" y="798825"/>
            <a:ext cx="1069200" cy="969600"/>
          </a:xfrm>
          <a:prstGeom prst="rect">
            <a:avLst/>
          </a:prstGeom>
          <a:noFill/>
          <a:ln>
            <a:noFill/>
          </a:ln>
        </p:spPr>
      </p:pic>
      <p:pic>
        <p:nvPicPr>
          <p:cNvPr id="119" name="Google Shape;119;p36"/>
          <p:cNvPicPr preferRelativeResize="0"/>
          <p:nvPr/>
        </p:nvPicPr>
        <p:blipFill rotWithShape="1">
          <a:blip r:embed="rId5">
            <a:alphaModFix/>
          </a:blip>
          <a:srcRect b="41475" l="0" r="0" t="0"/>
          <a:stretch/>
        </p:blipFill>
        <p:spPr>
          <a:xfrm>
            <a:off x="7155963" y="2041288"/>
            <a:ext cx="1130325" cy="918899"/>
          </a:xfrm>
          <a:prstGeom prst="rect">
            <a:avLst/>
          </a:prstGeom>
          <a:noFill/>
          <a:ln>
            <a:noFill/>
          </a:ln>
        </p:spPr>
      </p:pic>
      <p:pic>
        <p:nvPicPr>
          <p:cNvPr id="120" name="Google Shape;120;p36"/>
          <p:cNvPicPr preferRelativeResize="0"/>
          <p:nvPr/>
        </p:nvPicPr>
        <p:blipFill rotWithShape="1">
          <a:blip r:embed="rId6">
            <a:alphaModFix/>
          </a:blip>
          <a:srcRect b="0" l="0" r="0" t="9313"/>
          <a:stretch/>
        </p:blipFill>
        <p:spPr>
          <a:xfrm>
            <a:off x="7186525" y="3232925"/>
            <a:ext cx="1069199" cy="9696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45"/>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rgbClr val="EAFF6A"/>
                </a:solidFill>
                <a:latin typeface="DM Sans"/>
                <a:ea typeface="DM Sans"/>
                <a:cs typeface="DM Sans"/>
                <a:sym typeface="DM Sans"/>
              </a:rPr>
              <a:t>Stack</a:t>
            </a:r>
            <a:endParaRPr b="1" sz="4000">
              <a:solidFill>
                <a:srgbClr val="EAFF6A"/>
              </a:solidFill>
              <a:latin typeface="DM Sans"/>
              <a:ea typeface="DM Sans"/>
              <a:cs typeface="DM Sans"/>
              <a:sym typeface="DM Sans"/>
            </a:endParaRPr>
          </a:p>
        </p:txBody>
      </p:sp>
      <p:pic>
        <p:nvPicPr>
          <p:cNvPr id="185" name="Google Shape;185;p45"/>
          <p:cNvPicPr preferRelativeResize="0"/>
          <p:nvPr/>
        </p:nvPicPr>
        <p:blipFill>
          <a:blip r:embed="rId3">
            <a:alphaModFix/>
          </a:blip>
          <a:stretch>
            <a:fillRect/>
          </a:stretch>
        </p:blipFill>
        <p:spPr>
          <a:xfrm>
            <a:off x="955488" y="1753451"/>
            <a:ext cx="3379141" cy="2141933"/>
          </a:xfrm>
          <a:prstGeom prst="rect">
            <a:avLst/>
          </a:prstGeom>
          <a:noFill/>
          <a:ln>
            <a:noFill/>
          </a:ln>
        </p:spPr>
      </p:pic>
      <p:pic>
        <p:nvPicPr>
          <p:cNvPr id="186" name="Google Shape;186;p45"/>
          <p:cNvPicPr preferRelativeResize="0"/>
          <p:nvPr/>
        </p:nvPicPr>
        <p:blipFill>
          <a:blip r:embed="rId4">
            <a:alphaModFix/>
          </a:blip>
          <a:stretch>
            <a:fillRect/>
          </a:stretch>
        </p:blipFill>
        <p:spPr>
          <a:xfrm>
            <a:off x="4753173" y="1753450"/>
            <a:ext cx="3379140" cy="22576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46"/>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rgbClr val="EAFF6A"/>
                </a:solidFill>
                <a:latin typeface="DM Sans"/>
                <a:ea typeface="DM Sans"/>
                <a:cs typeface="DM Sans"/>
                <a:sym typeface="DM Sans"/>
              </a:rPr>
              <a:t>Uns</a:t>
            </a:r>
            <a:r>
              <a:rPr b="1" lang="pt-BR" sz="4000">
                <a:solidFill>
                  <a:srgbClr val="EAFF6A"/>
                </a:solidFill>
                <a:latin typeface="DM Sans"/>
                <a:ea typeface="DM Sans"/>
                <a:cs typeface="DM Sans"/>
                <a:sym typeface="DM Sans"/>
              </a:rPr>
              <a:t>tack</a:t>
            </a:r>
            <a:endParaRPr b="1" sz="4000">
              <a:solidFill>
                <a:srgbClr val="EAFF6A"/>
              </a:solidFill>
              <a:latin typeface="DM Sans"/>
              <a:ea typeface="DM Sans"/>
              <a:cs typeface="DM Sans"/>
              <a:sym typeface="DM Sans"/>
            </a:endParaRPr>
          </a:p>
        </p:txBody>
      </p:sp>
      <p:pic>
        <p:nvPicPr>
          <p:cNvPr id="192" name="Google Shape;192;p46"/>
          <p:cNvPicPr preferRelativeResize="0"/>
          <p:nvPr/>
        </p:nvPicPr>
        <p:blipFill>
          <a:blip r:embed="rId3">
            <a:alphaModFix/>
          </a:blip>
          <a:stretch>
            <a:fillRect/>
          </a:stretch>
        </p:blipFill>
        <p:spPr>
          <a:xfrm>
            <a:off x="499187" y="1814550"/>
            <a:ext cx="2615808" cy="1658079"/>
          </a:xfrm>
          <a:prstGeom prst="rect">
            <a:avLst/>
          </a:prstGeom>
          <a:noFill/>
          <a:ln>
            <a:noFill/>
          </a:ln>
        </p:spPr>
      </p:pic>
      <p:pic>
        <p:nvPicPr>
          <p:cNvPr id="193" name="Google Shape;193;p46"/>
          <p:cNvPicPr preferRelativeResize="0"/>
          <p:nvPr/>
        </p:nvPicPr>
        <p:blipFill>
          <a:blip r:embed="rId4">
            <a:alphaModFix/>
          </a:blip>
          <a:stretch>
            <a:fillRect/>
          </a:stretch>
        </p:blipFill>
        <p:spPr>
          <a:xfrm>
            <a:off x="3343933" y="1814550"/>
            <a:ext cx="2615807" cy="1747675"/>
          </a:xfrm>
          <a:prstGeom prst="rect">
            <a:avLst/>
          </a:prstGeom>
          <a:noFill/>
          <a:ln>
            <a:noFill/>
          </a:ln>
        </p:spPr>
      </p:pic>
      <p:pic>
        <p:nvPicPr>
          <p:cNvPr id="194" name="Google Shape;194;p46"/>
          <p:cNvPicPr preferRelativeResize="0"/>
          <p:nvPr/>
        </p:nvPicPr>
        <p:blipFill>
          <a:blip r:embed="rId5">
            <a:alphaModFix/>
          </a:blip>
          <a:stretch>
            <a:fillRect/>
          </a:stretch>
        </p:blipFill>
        <p:spPr>
          <a:xfrm>
            <a:off x="6188678" y="1814550"/>
            <a:ext cx="2399934" cy="174766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47"/>
          <p:cNvSpPr txBox="1"/>
          <p:nvPr/>
        </p:nvSpPr>
        <p:spPr>
          <a:xfrm>
            <a:off x="1100250" y="2058600"/>
            <a:ext cx="69435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pt-BR" sz="4000">
                <a:solidFill>
                  <a:srgbClr val="EAFF6A"/>
                </a:solidFill>
                <a:latin typeface="DM Sans"/>
                <a:ea typeface="DM Sans"/>
                <a:cs typeface="DM Sans"/>
                <a:sym typeface="DM Sans"/>
              </a:rPr>
              <a:t>Explode</a:t>
            </a:r>
            <a:endParaRPr b="1" sz="4000">
              <a:solidFill>
                <a:srgbClr val="EAFF6A"/>
              </a:solidFill>
              <a:latin typeface="DM Sans"/>
              <a:ea typeface="DM Sans"/>
              <a:cs typeface="DM Sans"/>
              <a:sym typeface="DM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pic>
        <p:nvPicPr>
          <p:cNvPr id="204" name="Google Shape;204;p48"/>
          <p:cNvPicPr preferRelativeResize="0"/>
          <p:nvPr/>
        </p:nvPicPr>
        <p:blipFill rotWithShape="1">
          <a:blip r:embed="rId3">
            <a:alphaModFix/>
          </a:blip>
          <a:srcRect b="2619" l="0" r="11582" t="0"/>
          <a:stretch/>
        </p:blipFill>
        <p:spPr>
          <a:xfrm>
            <a:off x="5846400" y="-450"/>
            <a:ext cx="3297600" cy="5144399"/>
          </a:xfrm>
          <a:prstGeom prst="rect">
            <a:avLst/>
          </a:prstGeom>
          <a:noFill/>
          <a:ln>
            <a:noFill/>
          </a:ln>
        </p:spPr>
      </p:pic>
      <p:pic>
        <p:nvPicPr>
          <p:cNvPr id="205" name="Google Shape;205;p48"/>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206" name="Google Shape;206;p48"/>
          <p:cNvSpPr txBox="1"/>
          <p:nvPr/>
        </p:nvSpPr>
        <p:spPr>
          <a:xfrm>
            <a:off x="362225" y="484400"/>
            <a:ext cx="51726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Explode</a:t>
            </a:r>
            <a:endParaRPr b="1" sz="4000">
              <a:solidFill>
                <a:schemeClr val="dk1"/>
              </a:solidFill>
              <a:latin typeface="DM Sans"/>
              <a:ea typeface="DM Sans"/>
              <a:cs typeface="DM Sans"/>
              <a:sym typeface="DM Sans"/>
            </a:endParaRPr>
          </a:p>
        </p:txBody>
      </p:sp>
      <p:sp>
        <p:nvSpPr>
          <p:cNvPr id="207" name="Google Shape;207;p48"/>
          <p:cNvSpPr txBox="1"/>
          <p:nvPr/>
        </p:nvSpPr>
        <p:spPr>
          <a:xfrm>
            <a:off x="362225" y="1781575"/>
            <a:ext cx="4167300" cy="19470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Clr>
                <a:schemeClr val="dk1"/>
              </a:buClr>
              <a:buSzPts val="1100"/>
              <a:buFont typeface="Arial"/>
              <a:buNone/>
            </a:pPr>
            <a:r>
              <a:rPr lang="pt-BR" sz="1350">
                <a:solidFill>
                  <a:schemeClr val="dk1"/>
                </a:solidFill>
                <a:latin typeface="DM Sans"/>
                <a:ea typeface="DM Sans"/>
                <a:cs typeface="DM Sans"/>
                <a:sym typeface="DM Sans"/>
              </a:rPr>
              <a:t>É usada para transformar listas (ou outras estruturas de dados semelhantes a listas) que estão contidas em uma coluna do DataFrame em linhas separadas, replicando os valores das outras colunas correspondentes.</a:t>
            </a:r>
            <a:endParaRPr sz="1350">
              <a:solidFill>
                <a:schemeClr val="dk1"/>
              </a:solidFill>
              <a:latin typeface="DM Sans"/>
              <a:ea typeface="DM Sans"/>
              <a:cs typeface="DM Sans"/>
              <a:sym typeface="DM Sans"/>
            </a:endParaRPr>
          </a:p>
          <a:p>
            <a:pPr indent="0" lvl="0" marL="0" rtl="0" algn="l">
              <a:lnSpc>
                <a:spcPct val="100000"/>
              </a:lnSpc>
              <a:spcBef>
                <a:spcPts val="1200"/>
              </a:spcBef>
              <a:spcAft>
                <a:spcPts val="0"/>
              </a:spcAft>
              <a:buClr>
                <a:schemeClr val="dk1"/>
              </a:buClr>
              <a:buSzPts val="1100"/>
              <a:buFont typeface="Arial"/>
              <a:buNone/>
            </a:pPr>
            <a:r>
              <a:t/>
            </a:r>
            <a:endParaRPr sz="1350">
              <a:solidFill>
                <a:schemeClr val="dk1"/>
              </a:solidFill>
              <a:latin typeface="DM Sans"/>
              <a:ea typeface="DM Sans"/>
              <a:cs typeface="DM Sans"/>
              <a:sym typeface="DM Sans"/>
            </a:endParaRPr>
          </a:p>
          <a:p>
            <a:pPr indent="0" lvl="0" marL="0" rtl="0" algn="l">
              <a:lnSpc>
                <a:spcPct val="100000"/>
              </a:lnSpc>
              <a:spcBef>
                <a:spcPts val="1200"/>
              </a:spcBef>
              <a:spcAft>
                <a:spcPts val="1200"/>
              </a:spcAft>
              <a:buClr>
                <a:schemeClr val="dk1"/>
              </a:buClr>
              <a:buSzPts val="1100"/>
              <a:buFont typeface="Arial"/>
              <a:buNone/>
            </a:pPr>
            <a:r>
              <a:t/>
            </a:r>
            <a:endParaRPr sz="1350">
              <a:solidFill>
                <a:schemeClr val="dk1"/>
              </a:solidFill>
              <a:latin typeface="DM Sans"/>
              <a:ea typeface="DM Sans"/>
              <a:cs typeface="DM Sans"/>
              <a:sym typeface="DM Sans"/>
            </a:endParaRPr>
          </a:p>
        </p:txBody>
      </p:sp>
      <p:pic>
        <p:nvPicPr>
          <p:cNvPr id="208" name="Google Shape;208;p48"/>
          <p:cNvPicPr preferRelativeResize="0"/>
          <p:nvPr/>
        </p:nvPicPr>
        <p:blipFill>
          <a:blip r:embed="rId5">
            <a:alphaModFix/>
          </a:blip>
          <a:stretch>
            <a:fillRect/>
          </a:stretch>
        </p:blipFill>
        <p:spPr>
          <a:xfrm>
            <a:off x="4726524" y="2291233"/>
            <a:ext cx="1653114" cy="1948671"/>
          </a:xfrm>
          <a:prstGeom prst="rect">
            <a:avLst/>
          </a:prstGeom>
          <a:noFill/>
          <a:ln>
            <a:noFill/>
          </a:ln>
        </p:spPr>
      </p:pic>
      <p:pic>
        <p:nvPicPr>
          <p:cNvPr id="209" name="Google Shape;209;p48"/>
          <p:cNvPicPr preferRelativeResize="0"/>
          <p:nvPr/>
        </p:nvPicPr>
        <p:blipFill>
          <a:blip r:embed="rId6">
            <a:alphaModFix/>
          </a:blip>
          <a:stretch>
            <a:fillRect/>
          </a:stretch>
        </p:blipFill>
        <p:spPr>
          <a:xfrm>
            <a:off x="6576638" y="1270250"/>
            <a:ext cx="2011986" cy="296964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49"/>
          <p:cNvSpPr txBox="1"/>
          <p:nvPr/>
        </p:nvSpPr>
        <p:spPr>
          <a:xfrm>
            <a:off x="1100250" y="2058600"/>
            <a:ext cx="69435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pt-BR" sz="4000">
                <a:solidFill>
                  <a:srgbClr val="EAFF6A"/>
                </a:solidFill>
                <a:latin typeface="DM Sans"/>
                <a:ea typeface="DM Sans"/>
                <a:cs typeface="DM Sans"/>
                <a:sym typeface="DM Sans"/>
              </a:rPr>
              <a:t>Pivot</a:t>
            </a:r>
            <a:endParaRPr b="1" sz="4000">
              <a:solidFill>
                <a:srgbClr val="EAFF6A"/>
              </a:solidFill>
              <a:latin typeface="DM Sans"/>
              <a:ea typeface="DM Sans"/>
              <a:cs typeface="DM Sans"/>
              <a:sym typeface="DM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pic>
        <p:nvPicPr>
          <p:cNvPr id="219" name="Google Shape;219;p50"/>
          <p:cNvPicPr preferRelativeResize="0"/>
          <p:nvPr/>
        </p:nvPicPr>
        <p:blipFill rotWithShape="1">
          <a:blip r:embed="rId3">
            <a:alphaModFix/>
          </a:blip>
          <a:srcRect b="2619" l="0" r="11582" t="0"/>
          <a:stretch/>
        </p:blipFill>
        <p:spPr>
          <a:xfrm>
            <a:off x="5846400" y="-450"/>
            <a:ext cx="3297600" cy="5144399"/>
          </a:xfrm>
          <a:prstGeom prst="rect">
            <a:avLst/>
          </a:prstGeom>
          <a:noFill/>
          <a:ln>
            <a:noFill/>
          </a:ln>
        </p:spPr>
      </p:pic>
      <p:pic>
        <p:nvPicPr>
          <p:cNvPr id="220" name="Google Shape;220;p50"/>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221" name="Google Shape;221;p50"/>
          <p:cNvSpPr txBox="1"/>
          <p:nvPr/>
        </p:nvSpPr>
        <p:spPr>
          <a:xfrm>
            <a:off x="362225" y="484400"/>
            <a:ext cx="51726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Pivot</a:t>
            </a:r>
            <a:endParaRPr b="1" sz="4000">
              <a:solidFill>
                <a:schemeClr val="dk1"/>
              </a:solidFill>
              <a:latin typeface="DM Sans"/>
              <a:ea typeface="DM Sans"/>
              <a:cs typeface="DM Sans"/>
              <a:sym typeface="DM Sans"/>
            </a:endParaRPr>
          </a:p>
        </p:txBody>
      </p:sp>
      <p:sp>
        <p:nvSpPr>
          <p:cNvPr id="222" name="Google Shape;222;p50"/>
          <p:cNvSpPr txBox="1"/>
          <p:nvPr/>
        </p:nvSpPr>
        <p:spPr>
          <a:xfrm>
            <a:off x="362225" y="1781575"/>
            <a:ext cx="4167300" cy="14316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1200"/>
              </a:spcAft>
              <a:buClr>
                <a:schemeClr val="dk1"/>
              </a:buClr>
              <a:buSzPts val="1100"/>
              <a:buFont typeface="Arial"/>
              <a:buNone/>
            </a:pPr>
            <a:r>
              <a:rPr lang="pt-BR" sz="1350">
                <a:solidFill>
                  <a:schemeClr val="dk1"/>
                </a:solidFill>
                <a:latin typeface="DM Sans"/>
                <a:ea typeface="DM Sans"/>
                <a:cs typeface="DM Sans"/>
                <a:sym typeface="DM Sans"/>
              </a:rPr>
              <a:t>A função </a:t>
            </a:r>
            <a:r>
              <a:rPr b="1" lang="pt-BR" sz="1350">
                <a:solidFill>
                  <a:schemeClr val="dk1"/>
                </a:solidFill>
                <a:highlight>
                  <a:srgbClr val="EAFF6A"/>
                </a:highlight>
                <a:latin typeface="DM Sans"/>
                <a:ea typeface="DM Sans"/>
                <a:cs typeface="DM Sans"/>
                <a:sym typeface="DM Sans"/>
              </a:rPr>
              <a:t>pivot() </a:t>
            </a:r>
            <a:r>
              <a:rPr lang="pt-BR" sz="1350">
                <a:solidFill>
                  <a:schemeClr val="dk1"/>
                </a:solidFill>
                <a:latin typeface="DM Sans"/>
                <a:ea typeface="DM Sans"/>
                <a:cs typeface="DM Sans"/>
                <a:sym typeface="DM Sans"/>
              </a:rPr>
              <a:t>retorna um novo DataFrame com a estrutura pivotada, onde os valores únicos da coluna especificada em columns se tornam as colunas distintas, e os valores da coluna especificada em values são distribuídos nessas colunas.</a:t>
            </a:r>
            <a:endParaRPr sz="1350">
              <a:solidFill>
                <a:schemeClr val="dk1"/>
              </a:solidFill>
              <a:latin typeface="DM Sans"/>
              <a:ea typeface="DM Sans"/>
              <a:cs typeface="DM Sans"/>
              <a:sym typeface="DM Sans"/>
            </a:endParaRPr>
          </a:p>
        </p:txBody>
      </p:sp>
      <p:pic>
        <p:nvPicPr>
          <p:cNvPr id="223" name="Google Shape;223;p50"/>
          <p:cNvPicPr preferRelativeResize="0"/>
          <p:nvPr/>
        </p:nvPicPr>
        <p:blipFill>
          <a:blip r:embed="rId5">
            <a:alphaModFix/>
          </a:blip>
          <a:stretch>
            <a:fillRect/>
          </a:stretch>
        </p:blipFill>
        <p:spPr>
          <a:xfrm>
            <a:off x="5484850" y="709441"/>
            <a:ext cx="2401354" cy="1760730"/>
          </a:xfrm>
          <a:prstGeom prst="rect">
            <a:avLst/>
          </a:prstGeom>
          <a:noFill/>
          <a:ln>
            <a:noFill/>
          </a:ln>
        </p:spPr>
      </p:pic>
      <p:pic>
        <p:nvPicPr>
          <p:cNvPr id="224" name="Google Shape;224;p50"/>
          <p:cNvPicPr preferRelativeResize="0"/>
          <p:nvPr/>
        </p:nvPicPr>
        <p:blipFill>
          <a:blip r:embed="rId6">
            <a:alphaModFix/>
          </a:blip>
          <a:stretch>
            <a:fillRect/>
          </a:stretch>
        </p:blipFill>
        <p:spPr>
          <a:xfrm>
            <a:off x="5484852" y="2571800"/>
            <a:ext cx="2197386" cy="19629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pic>
        <p:nvPicPr>
          <p:cNvPr id="229" name="Google Shape;229;p51"/>
          <p:cNvPicPr preferRelativeResize="0"/>
          <p:nvPr/>
        </p:nvPicPr>
        <p:blipFill rotWithShape="1">
          <a:blip r:embed="rId3">
            <a:alphaModFix/>
          </a:blip>
          <a:srcRect b="2619" l="0" r="11582" t="0"/>
          <a:stretch/>
        </p:blipFill>
        <p:spPr>
          <a:xfrm>
            <a:off x="5846400" y="-450"/>
            <a:ext cx="3297600" cy="5144399"/>
          </a:xfrm>
          <a:prstGeom prst="rect">
            <a:avLst/>
          </a:prstGeom>
          <a:noFill/>
          <a:ln>
            <a:noFill/>
          </a:ln>
        </p:spPr>
      </p:pic>
      <p:pic>
        <p:nvPicPr>
          <p:cNvPr id="230" name="Google Shape;230;p51"/>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231" name="Google Shape;231;p51"/>
          <p:cNvSpPr txBox="1"/>
          <p:nvPr/>
        </p:nvSpPr>
        <p:spPr>
          <a:xfrm>
            <a:off x="362225" y="484400"/>
            <a:ext cx="51726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Pivot_table</a:t>
            </a:r>
            <a:endParaRPr b="1" sz="4000">
              <a:solidFill>
                <a:schemeClr val="dk1"/>
              </a:solidFill>
              <a:latin typeface="DM Sans"/>
              <a:ea typeface="DM Sans"/>
              <a:cs typeface="DM Sans"/>
              <a:sym typeface="DM Sans"/>
            </a:endParaRPr>
          </a:p>
        </p:txBody>
      </p:sp>
      <p:sp>
        <p:nvSpPr>
          <p:cNvPr id="232" name="Google Shape;232;p51"/>
          <p:cNvSpPr txBox="1"/>
          <p:nvPr/>
        </p:nvSpPr>
        <p:spPr>
          <a:xfrm>
            <a:off x="362225" y="1781575"/>
            <a:ext cx="4167300" cy="18471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1200"/>
              </a:spcAft>
              <a:buClr>
                <a:schemeClr val="dk1"/>
              </a:buClr>
              <a:buSzPts val="1100"/>
              <a:buFont typeface="Arial"/>
              <a:buNone/>
            </a:pPr>
            <a:r>
              <a:rPr lang="pt-BR" sz="1350">
                <a:solidFill>
                  <a:schemeClr val="dk1"/>
                </a:solidFill>
                <a:latin typeface="DM Sans"/>
                <a:ea typeface="DM Sans"/>
                <a:cs typeface="DM Sans"/>
                <a:sym typeface="DM Sans"/>
              </a:rPr>
              <a:t>A função </a:t>
            </a:r>
            <a:r>
              <a:rPr b="1" lang="pt-BR" sz="1350">
                <a:solidFill>
                  <a:schemeClr val="dk1"/>
                </a:solidFill>
                <a:highlight>
                  <a:srgbClr val="EAFF6A"/>
                </a:highlight>
                <a:latin typeface="DM Sans"/>
                <a:ea typeface="DM Sans"/>
                <a:cs typeface="DM Sans"/>
                <a:sym typeface="DM Sans"/>
              </a:rPr>
              <a:t>pivot_table()</a:t>
            </a:r>
            <a:r>
              <a:rPr lang="pt-BR" sz="1350">
                <a:solidFill>
                  <a:schemeClr val="dk1"/>
                </a:solidFill>
                <a:latin typeface="DM Sans"/>
                <a:ea typeface="DM Sans"/>
                <a:cs typeface="DM Sans"/>
                <a:sym typeface="DM Sans"/>
              </a:rPr>
              <a:t> permite calcular agregações de dados com base em uma ou mais colunas do DataFrame, fornecendo uma visão resumida dos dados em formato de tabela. É útil quando você precisa resumir e analisar dados de forma mais detalhada, agrupando-os e realizando cálculos de agregação com base em colunas específicas.</a:t>
            </a:r>
            <a:endParaRPr sz="1350">
              <a:solidFill>
                <a:schemeClr val="dk1"/>
              </a:solidFill>
              <a:latin typeface="DM Sans"/>
              <a:ea typeface="DM Sans"/>
              <a:cs typeface="DM Sans"/>
              <a:sym typeface="DM Sans"/>
            </a:endParaRPr>
          </a:p>
        </p:txBody>
      </p:sp>
      <p:pic>
        <p:nvPicPr>
          <p:cNvPr id="233" name="Google Shape;233;p51"/>
          <p:cNvPicPr preferRelativeResize="0"/>
          <p:nvPr/>
        </p:nvPicPr>
        <p:blipFill>
          <a:blip r:embed="rId5">
            <a:alphaModFix/>
          </a:blip>
          <a:stretch>
            <a:fillRect/>
          </a:stretch>
        </p:blipFill>
        <p:spPr>
          <a:xfrm>
            <a:off x="6290488" y="780875"/>
            <a:ext cx="1236790" cy="1790875"/>
          </a:xfrm>
          <a:prstGeom prst="rect">
            <a:avLst/>
          </a:prstGeom>
          <a:noFill/>
          <a:ln>
            <a:noFill/>
          </a:ln>
        </p:spPr>
      </p:pic>
      <p:pic>
        <p:nvPicPr>
          <p:cNvPr id="234" name="Google Shape;234;p51"/>
          <p:cNvPicPr preferRelativeResize="0"/>
          <p:nvPr/>
        </p:nvPicPr>
        <p:blipFill>
          <a:blip r:embed="rId6">
            <a:alphaModFix/>
          </a:blip>
          <a:stretch>
            <a:fillRect/>
          </a:stretch>
        </p:blipFill>
        <p:spPr>
          <a:xfrm>
            <a:off x="4712576" y="2832825"/>
            <a:ext cx="4010574" cy="133061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52"/>
          <p:cNvSpPr txBox="1"/>
          <p:nvPr/>
        </p:nvSpPr>
        <p:spPr>
          <a:xfrm>
            <a:off x="1100250" y="2058600"/>
            <a:ext cx="69435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pt-BR" sz="4000">
                <a:solidFill>
                  <a:srgbClr val="EAFF6A"/>
                </a:solidFill>
                <a:latin typeface="DM Sans"/>
                <a:ea typeface="DM Sans"/>
                <a:cs typeface="DM Sans"/>
                <a:sym typeface="DM Sans"/>
              </a:rPr>
              <a:t>Tipos de dados</a:t>
            </a:r>
            <a:endParaRPr b="1" sz="4000">
              <a:solidFill>
                <a:srgbClr val="EAFF6A"/>
              </a:solidFill>
              <a:latin typeface="DM Sans"/>
              <a:ea typeface="DM Sans"/>
              <a:cs typeface="DM Sans"/>
              <a:sym typeface="DM Sans"/>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53"/>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rgbClr val="EAFF6A"/>
                </a:solidFill>
                <a:latin typeface="DM Sans"/>
                <a:ea typeface="DM Sans"/>
                <a:cs typeface="DM Sans"/>
                <a:sym typeface="DM Sans"/>
              </a:rPr>
              <a:t>Tipos de dados</a:t>
            </a:r>
            <a:endParaRPr b="1" sz="4000">
              <a:solidFill>
                <a:srgbClr val="EAFF6A"/>
              </a:solidFill>
              <a:latin typeface="DM Sans"/>
              <a:ea typeface="DM Sans"/>
              <a:cs typeface="DM Sans"/>
              <a:sym typeface="DM Sans"/>
            </a:endParaRPr>
          </a:p>
        </p:txBody>
      </p:sp>
      <p:sp>
        <p:nvSpPr>
          <p:cNvPr id="245" name="Google Shape;245;p53"/>
          <p:cNvSpPr txBox="1"/>
          <p:nvPr/>
        </p:nvSpPr>
        <p:spPr>
          <a:xfrm>
            <a:off x="2649452" y="1383325"/>
            <a:ext cx="3019200" cy="600300"/>
          </a:xfrm>
          <a:prstGeom prst="rect">
            <a:avLst/>
          </a:prstGeom>
          <a:noFill/>
          <a:ln>
            <a:noFill/>
          </a:ln>
        </p:spPr>
        <p:txBody>
          <a:bodyPr anchorCtr="0" anchor="t" bIns="91425" lIns="91425" spcFirstLastPara="1" rIns="91425" wrap="square" tIns="91425">
            <a:spAutoFit/>
          </a:bodyPr>
          <a:lstStyle/>
          <a:p>
            <a:pPr indent="-314325" lvl="0" marL="457200" rtl="0" algn="l">
              <a:spcBef>
                <a:spcPts val="0"/>
              </a:spcBef>
              <a:spcAft>
                <a:spcPts val="0"/>
              </a:spcAft>
              <a:buClr>
                <a:schemeClr val="accent6"/>
              </a:buClr>
              <a:buSzPts val="1350"/>
              <a:buFont typeface="DM Sans"/>
              <a:buChar char="✓"/>
            </a:pPr>
            <a:r>
              <a:rPr lang="pt-BR" sz="1350">
                <a:solidFill>
                  <a:schemeClr val="lt1"/>
                </a:solidFill>
                <a:latin typeface="DM Sans"/>
                <a:ea typeface="DM Sans"/>
                <a:cs typeface="DM Sans"/>
                <a:sym typeface="DM Sans"/>
              </a:rPr>
              <a:t>Verificamos o tipo de dado da coluna usando </a:t>
            </a:r>
            <a:r>
              <a:rPr b="1" lang="pt-BR" sz="1350">
                <a:solidFill>
                  <a:schemeClr val="dk1"/>
                </a:solidFill>
                <a:highlight>
                  <a:srgbClr val="EAFF6A"/>
                </a:highlight>
                <a:latin typeface="DM Sans"/>
                <a:ea typeface="DM Sans"/>
                <a:cs typeface="DM Sans"/>
                <a:sym typeface="DM Sans"/>
              </a:rPr>
              <a:t>dtypes:</a:t>
            </a:r>
            <a:endParaRPr sz="1350">
              <a:solidFill>
                <a:schemeClr val="lt1"/>
              </a:solidFill>
              <a:latin typeface="DM Sans"/>
              <a:ea typeface="DM Sans"/>
              <a:cs typeface="DM Sans"/>
              <a:sym typeface="DM Sans"/>
            </a:endParaRPr>
          </a:p>
        </p:txBody>
      </p:sp>
      <p:sp>
        <p:nvSpPr>
          <p:cNvPr id="246" name="Google Shape;246;p53"/>
          <p:cNvSpPr txBox="1"/>
          <p:nvPr/>
        </p:nvSpPr>
        <p:spPr>
          <a:xfrm>
            <a:off x="5484575" y="1358425"/>
            <a:ext cx="3322200" cy="1431600"/>
          </a:xfrm>
          <a:prstGeom prst="rect">
            <a:avLst/>
          </a:prstGeom>
          <a:noFill/>
          <a:ln>
            <a:noFill/>
          </a:ln>
        </p:spPr>
        <p:txBody>
          <a:bodyPr anchorCtr="0" anchor="t" bIns="91425" lIns="91425" spcFirstLastPara="1" rIns="91425" wrap="square" tIns="91425">
            <a:spAutoFit/>
          </a:bodyPr>
          <a:lstStyle/>
          <a:p>
            <a:pPr indent="-314325" lvl="0" marL="457200" rtl="0" algn="l">
              <a:spcBef>
                <a:spcPts val="0"/>
              </a:spcBef>
              <a:spcAft>
                <a:spcPts val="1000"/>
              </a:spcAft>
              <a:buClr>
                <a:schemeClr val="accent6"/>
              </a:buClr>
              <a:buSzPts val="1350"/>
              <a:buFont typeface="DM Sans"/>
              <a:buChar char="✓"/>
            </a:pPr>
            <a:r>
              <a:rPr b="1" lang="pt-BR" sz="1350">
                <a:solidFill>
                  <a:schemeClr val="dk1"/>
                </a:solidFill>
                <a:highlight>
                  <a:srgbClr val="EAFF6A"/>
                </a:highlight>
                <a:latin typeface="DM Sans"/>
                <a:ea typeface="DM Sans"/>
                <a:cs typeface="DM Sans"/>
                <a:sym typeface="DM Sans"/>
              </a:rPr>
              <a:t>astype()</a:t>
            </a:r>
            <a:r>
              <a:rPr lang="pt-BR" sz="1350">
                <a:solidFill>
                  <a:schemeClr val="lt1"/>
                </a:solidFill>
                <a:latin typeface="DM Sans"/>
                <a:ea typeface="DM Sans"/>
                <a:cs typeface="DM Sans"/>
                <a:sym typeface="DM Sans"/>
              </a:rPr>
              <a:t> é usada para alterar o tipo de dado de uma coluna. Ela permite converter uma coluna para um tipo de dado diferente, como inteiro, ponto flutuante, string, data, entre outros.</a:t>
            </a:r>
            <a:endParaRPr sz="1350">
              <a:solidFill>
                <a:schemeClr val="lt1"/>
              </a:solidFill>
              <a:latin typeface="DM Sans"/>
              <a:ea typeface="DM Sans"/>
              <a:cs typeface="DM Sans"/>
              <a:sym typeface="DM Sans"/>
            </a:endParaRPr>
          </a:p>
        </p:txBody>
      </p:sp>
      <p:pic>
        <p:nvPicPr>
          <p:cNvPr id="247" name="Google Shape;247;p53"/>
          <p:cNvPicPr preferRelativeResize="0"/>
          <p:nvPr/>
        </p:nvPicPr>
        <p:blipFill>
          <a:blip r:embed="rId3">
            <a:alphaModFix/>
          </a:blip>
          <a:stretch>
            <a:fillRect/>
          </a:stretch>
        </p:blipFill>
        <p:spPr>
          <a:xfrm>
            <a:off x="1047150" y="3048943"/>
            <a:ext cx="1602301" cy="1339043"/>
          </a:xfrm>
          <a:prstGeom prst="rect">
            <a:avLst/>
          </a:prstGeom>
          <a:noFill/>
          <a:ln>
            <a:noFill/>
          </a:ln>
        </p:spPr>
      </p:pic>
      <p:pic>
        <p:nvPicPr>
          <p:cNvPr id="248" name="Google Shape;248;p53"/>
          <p:cNvPicPr preferRelativeResize="0"/>
          <p:nvPr/>
        </p:nvPicPr>
        <p:blipFill>
          <a:blip r:embed="rId4">
            <a:alphaModFix/>
          </a:blip>
          <a:stretch>
            <a:fillRect/>
          </a:stretch>
        </p:blipFill>
        <p:spPr>
          <a:xfrm>
            <a:off x="3315163" y="2920050"/>
            <a:ext cx="1791675" cy="1596825"/>
          </a:xfrm>
          <a:prstGeom prst="rect">
            <a:avLst/>
          </a:prstGeom>
          <a:noFill/>
          <a:ln>
            <a:noFill/>
          </a:ln>
        </p:spPr>
      </p:pic>
      <p:pic>
        <p:nvPicPr>
          <p:cNvPr id="249" name="Google Shape;249;p53"/>
          <p:cNvPicPr preferRelativeResize="0"/>
          <p:nvPr/>
        </p:nvPicPr>
        <p:blipFill>
          <a:blip r:embed="rId5">
            <a:alphaModFix/>
          </a:blip>
          <a:stretch>
            <a:fillRect/>
          </a:stretch>
        </p:blipFill>
        <p:spPr>
          <a:xfrm>
            <a:off x="5772575" y="2750700"/>
            <a:ext cx="2746201" cy="17661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54"/>
          <p:cNvSpPr txBox="1"/>
          <p:nvPr/>
        </p:nvSpPr>
        <p:spPr>
          <a:xfrm>
            <a:off x="1100250" y="2058600"/>
            <a:ext cx="69435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pt-BR" sz="4000">
                <a:solidFill>
                  <a:srgbClr val="EAFF6A"/>
                </a:solidFill>
                <a:latin typeface="DM Sans"/>
                <a:ea typeface="DM Sans"/>
                <a:cs typeface="DM Sans"/>
                <a:sym typeface="DM Sans"/>
              </a:rPr>
              <a:t>Missing values</a:t>
            </a:r>
            <a:endParaRPr b="1" sz="4000">
              <a:solidFill>
                <a:srgbClr val="EAFF6A"/>
              </a:solidFill>
              <a:latin typeface="DM Sans"/>
              <a:ea typeface="DM Sans"/>
              <a:cs typeface="DM Sans"/>
              <a:sym typeface="DM San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37"/>
          <p:cNvSpPr/>
          <p:nvPr/>
        </p:nvSpPr>
        <p:spPr>
          <a:xfrm>
            <a:off x="3080700" y="2547525"/>
            <a:ext cx="2982600" cy="7938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37"/>
          <p:cNvSpPr txBox="1"/>
          <p:nvPr/>
        </p:nvSpPr>
        <p:spPr>
          <a:xfrm>
            <a:off x="1461300" y="1802163"/>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pt-BR" sz="4000">
                <a:solidFill>
                  <a:schemeClr val="lt1"/>
                </a:solidFill>
                <a:latin typeface="DM Sans"/>
                <a:ea typeface="DM Sans"/>
                <a:cs typeface="DM Sans"/>
                <a:sym typeface="DM Sans"/>
              </a:rPr>
              <a:t>Esta aula será </a:t>
            </a:r>
            <a:endParaRPr b="1" sz="4000">
              <a:solidFill>
                <a:srgbClr val="DEFC52"/>
              </a:solidFill>
              <a:latin typeface="DM Sans"/>
              <a:ea typeface="DM Sans"/>
              <a:cs typeface="DM Sans"/>
              <a:sym typeface="DM Sans"/>
            </a:endParaRPr>
          </a:p>
        </p:txBody>
      </p:sp>
      <p:sp>
        <p:nvSpPr>
          <p:cNvPr id="127" name="Google Shape;127;p37"/>
          <p:cNvSpPr txBox="1"/>
          <p:nvPr/>
        </p:nvSpPr>
        <p:spPr>
          <a:xfrm>
            <a:off x="3655975" y="2541075"/>
            <a:ext cx="22275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pt-BR" sz="4000">
                <a:solidFill>
                  <a:srgbClr val="EAFF6A"/>
                </a:solidFill>
                <a:latin typeface="DM Sans"/>
                <a:ea typeface="DM Sans"/>
                <a:cs typeface="DM Sans"/>
                <a:sym typeface="DM Sans"/>
              </a:rPr>
              <a:t>gravada</a:t>
            </a:r>
            <a:endParaRPr b="1" sz="4000">
              <a:solidFill>
                <a:srgbClr val="EAFF6A"/>
              </a:solidFill>
              <a:latin typeface="DM Sans"/>
              <a:ea typeface="DM Sans"/>
              <a:cs typeface="DM Sans"/>
              <a:sym typeface="DM Sans"/>
            </a:endParaRPr>
          </a:p>
        </p:txBody>
      </p:sp>
      <p:sp>
        <p:nvSpPr>
          <p:cNvPr id="128" name="Google Shape;128;p37"/>
          <p:cNvSpPr/>
          <p:nvPr/>
        </p:nvSpPr>
        <p:spPr>
          <a:xfrm>
            <a:off x="3293875" y="2844525"/>
            <a:ext cx="199800" cy="199800"/>
          </a:xfrm>
          <a:prstGeom prst="ellipse">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pic>
        <p:nvPicPr>
          <p:cNvPr id="259" name="Google Shape;259;p55"/>
          <p:cNvPicPr preferRelativeResize="0"/>
          <p:nvPr/>
        </p:nvPicPr>
        <p:blipFill rotWithShape="1">
          <a:blip r:embed="rId3">
            <a:alphaModFix/>
          </a:blip>
          <a:srcRect b="2619" l="0" r="11582" t="0"/>
          <a:stretch/>
        </p:blipFill>
        <p:spPr>
          <a:xfrm>
            <a:off x="5846400" y="-450"/>
            <a:ext cx="3297600" cy="5144399"/>
          </a:xfrm>
          <a:prstGeom prst="rect">
            <a:avLst/>
          </a:prstGeom>
          <a:noFill/>
          <a:ln>
            <a:noFill/>
          </a:ln>
        </p:spPr>
      </p:pic>
      <p:pic>
        <p:nvPicPr>
          <p:cNvPr id="260" name="Google Shape;260;p55"/>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261" name="Google Shape;261;p55"/>
          <p:cNvSpPr txBox="1"/>
          <p:nvPr/>
        </p:nvSpPr>
        <p:spPr>
          <a:xfrm>
            <a:off x="362225" y="484400"/>
            <a:ext cx="51726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Missing values</a:t>
            </a:r>
            <a:endParaRPr b="1" sz="4000">
              <a:solidFill>
                <a:schemeClr val="dk1"/>
              </a:solidFill>
              <a:latin typeface="DM Sans"/>
              <a:ea typeface="DM Sans"/>
              <a:cs typeface="DM Sans"/>
              <a:sym typeface="DM Sans"/>
            </a:endParaRPr>
          </a:p>
        </p:txBody>
      </p:sp>
      <p:sp>
        <p:nvSpPr>
          <p:cNvPr id="262" name="Google Shape;262;p55"/>
          <p:cNvSpPr txBox="1"/>
          <p:nvPr/>
        </p:nvSpPr>
        <p:spPr>
          <a:xfrm>
            <a:off x="362225" y="1781575"/>
            <a:ext cx="4119600" cy="184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400"/>
              <a:buFont typeface="Arial"/>
              <a:buNone/>
            </a:pPr>
            <a:r>
              <a:rPr lang="pt-BR" sz="1350">
                <a:solidFill>
                  <a:schemeClr val="dk1"/>
                </a:solidFill>
                <a:latin typeface="DM Sans"/>
                <a:ea typeface="DM Sans"/>
                <a:cs typeface="DM Sans"/>
                <a:sym typeface="DM Sans"/>
              </a:rPr>
              <a:t>Missing values, ou </a:t>
            </a:r>
            <a:r>
              <a:rPr b="1" lang="pt-BR" sz="1350">
                <a:solidFill>
                  <a:schemeClr val="dk1"/>
                </a:solidFill>
                <a:latin typeface="DM Sans"/>
                <a:ea typeface="DM Sans"/>
                <a:cs typeface="DM Sans"/>
                <a:sym typeface="DM Sans"/>
              </a:rPr>
              <a:t>valores ausentes</a:t>
            </a:r>
            <a:r>
              <a:rPr lang="pt-BR" sz="1350">
                <a:solidFill>
                  <a:schemeClr val="dk1"/>
                </a:solidFill>
                <a:latin typeface="DM Sans"/>
                <a:ea typeface="DM Sans"/>
                <a:cs typeface="DM Sans"/>
                <a:sym typeface="DM Sans"/>
              </a:rPr>
              <a:t>, referem-se à ausência de dados em uma estrutura de dados. A presença de missing values em conjuntos de dados pode afetar análises estatísticas, modelagem e visualização, uma vez que esses valores ausentes podem distorcer as estimativas e resultados. </a:t>
            </a:r>
            <a:endParaRPr sz="1350">
              <a:solidFill>
                <a:schemeClr val="dk1"/>
              </a:solidFill>
              <a:latin typeface="DM Sans"/>
              <a:ea typeface="DM Sans"/>
              <a:cs typeface="DM Sans"/>
              <a:sym typeface="DM Sans"/>
            </a:endParaRPr>
          </a:p>
          <a:p>
            <a:pPr indent="0" lvl="0" marL="0" rtl="0" algn="l">
              <a:lnSpc>
                <a:spcPct val="100000"/>
              </a:lnSpc>
              <a:spcBef>
                <a:spcPts val="0"/>
              </a:spcBef>
              <a:spcAft>
                <a:spcPts val="1200"/>
              </a:spcAft>
              <a:buClr>
                <a:schemeClr val="dk1"/>
              </a:buClr>
              <a:buSzPts val="1100"/>
              <a:buFont typeface="Arial"/>
              <a:buNone/>
            </a:pPr>
            <a:r>
              <a:t/>
            </a:r>
            <a:endParaRPr sz="1350">
              <a:solidFill>
                <a:schemeClr val="dk1"/>
              </a:solidFill>
              <a:latin typeface="DM Sans"/>
              <a:ea typeface="DM Sans"/>
              <a:cs typeface="DM Sans"/>
              <a:sym typeface="DM Sans"/>
            </a:endParaRPr>
          </a:p>
        </p:txBody>
      </p:sp>
      <p:pic>
        <p:nvPicPr>
          <p:cNvPr id="263" name="Google Shape;263;p55"/>
          <p:cNvPicPr preferRelativeResize="0"/>
          <p:nvPr/>
        </p:nvPicPr>
        <p:blipFill>
          <a:blip r:embed="rId5">
            <a:alphaModFix/>
          </a:blip>
          <a:stretch>
            <a:fillRect/>
          </a:stretch>
        </p:blipFill>
        <p:spPr>
          <a:xfrm>
            <a:off x="4529525" y="1778887"/>
            <a:ext cx="4367476" cy="235779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pic>
        <p:nvPicPr>
          <p:cNvPr id="268" name="Google Shape;268;p56"/>
          <p:cNvPicPr preferRelativeResize="0"/>
          <p:nvPr/>
        </p:nvPicPr>
        <p:blipFill rotWithShape="1">
          <a:blip r:embed="rId3">
            <a:alphaModFix/>
          </a:blip>
          <a:srcRect b="2619" l="0" r="11582" t="0"/>
          <a:stretch/>
        </p:blipFill>
        <p:spPr>
          <a:xfrm>
            <a:off x="5846400" y="-450"/>
            <a:ext cx="3297600" cy="5144399"/>
          </a:xfrm>
          <a:prstGeom prst="rect">
            <a:avLst/>
          </a:prstGeom>
          <a:noFill/>
          <a:ln>
            <a:noFill/>
          </a:ln>
        </p:spPr>
      </p:pic>
      <p:pic>
        <p:nvPicPr>
          <p:cNvPr id="269" name="Google Shape;269;p56"/>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270" name="Google Shape;270;p56"/>
          <p:cNvSpPr txBox="1"/>
          <p:nvPr/>
        </p:nvSpPr>
        <p:spPr>
          <a:xfrm>
            <a:off x="362225" y="484400"/>
            <a:ext cx="51726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Missing values</a:t>
            </a:r>
            <a:endParaRPr b="1" sz="4000">
              <a:solidFill>
                <a:schemeClr val="dk1"/>
              </a:solidFill>
              <a:latin typeface="DM Sans"/>
              <a:ea typeface="DM Sans"/>
              <a:cs typeface="DM Sans"/>
              <a:sym typeface="DM Sans"/>
            </a:endParaRPr>
          </a:p>
        </p:txBody>
      </p:sp>
      <p:sp>
        <p:nvSpPr>
          <p:cNvPr id="271" name="Google Shape;271;p56"/>
          <p:cNvSpPr txBox="1"/>
          <p:nvPr/>
        </p:nvSpPr>
        <p:spPr>
          <a:xfrm>
            <a:off x="362225" y="1720175"/>
            <a:ext cx="4119600" cy="3014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pt-BR" sz="1350">
                <a:solidFill>
                  <a:schemeClr val="dk1"/>
                </a:solidFill>
                <a:latin typeface="DM Sans"/>
                <a:ea typeface="DM Sans"/>
                <a:cs typeface="DM Sans"/>
                <a:sym typeface="DM Sans"/>
              </a:rPr>
              <a:t>Existem várias formas pelas quais missing values podem ocorrer, entre elas:</a:t>
            </a:r>
            <a:endParaRPr sz="1350">
              <a:solidFill>
                <a:schemeClr val="dk1"/>
              </a:solidFill>
              <a:latin typeface="DM Sans"/>
              <a:ea typeface="DM Sans"/>
              <a:cs typeface="DM Sans"/>
              <a:sym typeface="DM Sans"/>
            </a:endParaRPr>
          </a:p>
          <a:p>
            <a:pPr indent="-314325" lvl="0" marL="457200" rtl="0" algn="l">
              <a:spcBef>
                <a:spcPts val="1000"/>
              </a:spcBef>
              <a:spcAft>
                <a:spcPts val="0"/>
              </a:spcAft>
              <a:buClr>
                <a:schemeClr val="dk2"/>
              </a:buClr>
              <a:buSzPts val="1350"/>
              <a:buFont typeface="DM Sans"/>
              <a:buAutoNum type="arabicPeriod"/>
            </a:pPr>
            <a:r>
              <a:rPr lang="pt-BR" sz="1350">
                <a:solidFill>
                  <a:schemeClr val="dk1"/>
                </a:solidFill>
                <a:latin typeface="DM Sans"/>
                <a:ea typeface="DM Sans"/>
                <a:cs typeface="DM Sans"/>
                <a:sym typeface="DM Sans"/>
              </a:rPr>
              <a:t>Dados não coletados</a:t>
            </a:r>
            <a:endParaRPr sz="1350">
              <a:solidFill>
                <a:schemeClr val="dk1"/>
              </a:solidFill>
              <a:latin typeface="DM Sans"/>
              <a:ea typeface="DM Sans"/>
              <a:cs typeface="DM Sans"/>
              <a:sym typeface="DM Sans"/>
            </a:endParaRPr>
          </a:p>
          <a:p>
            <a:pPr indent="-314325" lvl="0" marL="457200" rtl="0" algn="l">
              <a:spcBef>
                <a:spcPts val="0"/>
              </a:spcBef>
              <a:spcAft>
                <a:spcPts val="0"/>
              </a:spcAft>
              <a:buClr>
                <a:schemeClr val="dk2"/>
              </a:buClr>
              <a:buSzPts val="1350"/>
              <a:buFont typeface="DM Sans"/>
              <a:buAutoNum type="arabicPeriod"/>
            </a:pPr>
            <a:r>
              <a:rPr lang="pt-BR" sz="1350">
                <a:solidFill>
                  <a:schemeClr val="dk1"/>
                </a:solidFill>
                <a:latin typeface="DM Sans"/>
                <a:ea typeface="DM Sans"/>
                <a:cs typeface="DM Sans"/>
                <a:sym typeface="DM Sans"/>
              </a:rPr>
              <a:t>Erros de entrada de dados</a:t>
            </a:r>
            <a:endParaRPr sz="1350">
              <a:solidFill>
                <a:schemeClr val="dk1"/>
              </a:solidFill>
              <a:latin typeface="DM Sans"/>
              <a:ea typeface="DM Sans"/>
              <a:cs typeface="DM Sans"/>
              <a:sym typeface="DM Sans"/>
            </a:endParaRPr>
          </a:p>
          <a:p>
            <a:pPr indent="-314325" lvl="0" marL="457200" rtl="0" algn="l">
              <a:spcBef>
                <a:spcPts val="0"/>
              </a:spcBef>
              <a:spcAft>
                <a:spcPts val="0"/>
              </a:spcAft>
              <a:buClr>
                <a:schemeClr val="dk2"/>
              </a:buClr>
              <a:buSzPts val="1350"/>
              <a:buFont typeface="DM Sans"/>
              <a:buAutoNum type="arabicPeriod"/>
            </a:pPr>
            <a:r>
              <a:rPr lang="pt-BR" sz="1350">
                <a:solidFill>
                  <a:schemeClr val="dk1"/>
                </a:solidFill>
                <a:latin typeface="DM Sans"/>
                <a:ea typeface="DM Sans"/>
                <a:cs typeface="DM Sans"/>
                <a:sym typeface="DM Sans"/>
              </a:rPr>
              <a:t>Falhas em sensores ou instrumentos</a:t>
            </a:r>
            <a:endParaRPr sz="1350">
              <a:solidFill>
                <a:schemeClr val="dk1"/>
              </a:solidFill>
              <a:latin typeface="DM Sans"/>
              <a:ea typeface="DM Sans"/>
              <a:cs typeface="DM Sans"/>
              <a:sym typeface="DM Sans"/>
            </a:endParaRPr>
          </a:p>
          <a:p>
            <a:pPr indent="-314325" lvl="0" marL="457200" rtl="0" algn="l">
              <a:spcBef>
                <a:spcPts val="0"/>
              </a:spcBef>
              <a:spcAft>
                <a:spcPts val="0"/>
              </a:spcAft>
              <a:buClr>
                <a:schemeClr val="dk2"/>
              </a:buClr>
              <a:buSzPts val="1350"/>
              <a:buFont typeface="DM Sans"/>
              <a:buAutoNum type="arabicPeriod"/>
            </a:pPr>
            <a:r>
              <a:rPr lang="pt-BR" sz="1350">
                <a:solidFill>
                  <a:schemeClr val="dk1"/>
                </a:solidFill>
                <a:latin typeface="DM Sans"/>
                <a:ea typeface="DM Sans"/>
                <a:cs typeface="DM Sans"/>
                <a:sym typeface="DM Sans"/>
              </a:rPr>
              <a:t>Problemas de integridade (corrupção dos dados)</a:t>
            </a:r>
            <a:endParaRPr sz="1350">
              <a:solidFill>
                <a:schemeClr val="dk1"/>
              </a:solidFill>
              <a:latin typeface="DM Sans"/>
              <a:ea typeface="DM Sans"/>
              <a:cs typeface="DM Sans"/>
              <a:sym typeface="DM Sans"/>
            </a:endParaRPr>
          </a:p>
          <a:p>
            <a:pPr indent="-314325" lvl="0" marL="457200" rtl="0" algn="l">
              <a:spcBef>
                <a:spcPts val="0"/>
              </a:spcBef>
              <a:spcAft>
                <a:spcPts val="0"/>
              </a:spcAft>
              <a:buClr>
                <a:schemeClr val="dk2"/>
              </a:buClr>
              <a:buSzPts val="1350"/>
              <a:buFont typeface="DM Sans"/>
              <a:buAutoNum type="arabicPeriod"/>
            </a:pPr>
            <a:r>
              <a:rPr lang="pt-BR" sz="1350">
                <a:solidFill>
                  <a:schemeClr val="dk1"/>
                </a:solidFill>
                <a:latin typeface="DM Sans"/>
                <a:ea typeface="DM Sans"/>
                <a:cs typeface="DM Sans"/>
                <a:sym typeface="DM Sans"/>
              </a:rPr>
              <a:t>Dados não disponíveis</a:t>
            </a:r>
            <a:endParaRPr sz="1350">
              <a:solidFill>
                <a:schemeClr val="dk1"/>
              </a:solidFill>
              <a:latin typeface="DM Sans"/>
              <a:ea typeface="DM Sans"/>
              <a:cs typeface="DM Sans"/>
              <a:sym typeface="DM Sans"/>
            </a:endParaRPr>
          </a:p>
          <a:p>
            <a:pPr indent="-314325" lvl="0" marL="457200" rtl="0" algn="l">
              <a:spcBef>
                <a:spcPts val="0"/>
              </a:spcBef>
              <a:spcAft>
                <a:spcPts val="0"/>
              </a:spcAft>
              <a:buClr>
                <a:schemeClr val="dk2"/>
              </a:buClr>
              <a:buSzPts val="1350"/>
              <a:buFont typeface="DM Sans"/>
              <a:buAutoNum type="arabicPeriod"/>
            </a:pPr>
            <a:r>
              <a:rPr lang="pt-BR" sz="1350">
                <a:solidFill>
                  <a:schemeClr val="dk1"/>
                </a:solidFill>
                <a:latin typeface="DM Sans"/>
                <a:ea typeface="DM Sans"/>
                <a:cs typeface="DM Sans"/>
                <a:sym typeface="DM Sans"/>
              </a:rPr>
              <a:t>Falhas de processamento ou extração (Joins)</a:t>
            </a:r>
            <a:endParaRPr sz="1350">
              <a:solidFill>
                <a:schemeClr val="dk1"/>
              </a:solidFill>
              <a:latin typeface="DM Sans"/>
              <a:ea typeface="DM Sans"/>
              <a:cs typeface="DM Sans"/>
              <a:sym typeface="DM Sans"/>
            </a:endParaRPr>
          </a:p>
          <a:p>
            <a:pPr indent="-314325" lvl="0" marL="457200" rtl="0" algn="l">
              <a:spcBef>
                <a:spcPts val="0"/>
              </a:spcBef>
              <a:spcAft>
                <a:spcPts val="0"/>
              </a:spcAft>
              <a:buClr>
                <a:schemeClr val="dk2"/>
              </a:buClr>
              <a:buSzPts val="1350"/>
              <a:buFont typeface="DM Sans"/>
              <a:buAutoNum type="arabicPeriod"/>
            </a:pPr>
            <a:r>
              <a:rPr lang="pt-BR" sz="1350">
                <a:solidFill>
                  <a:schemeClr val="dk1"/>
                </a:solidFill>
                <a:latin typeface="DM Sans"/>
                <a:ea typeface="DM Sans"/>
                <a:cs typeface="DM Sans"/>
                <a:sym typeface="DM Sans"/>
              </a:rPr>
              <a:t>Valores nulos em bases de dados relacionais</a:t>
            </a:r>
            <a:endParaRPr sz="1350">
              <a:solidFill>
                <a:schemeClr val="dk1"/>
              </a:solidFill>
              <a:latin typeface="DM Sans"/>
              <a:ea typeface="DM Sans"/>
              <a:cs typeface="DM Sans"/>
              <a:sym typeface="DM Sans"/>
            </a:endParaRPr>
          </a:p>
          <a:p>
            <a:pPr indent="0" lvl="0" marL="0" rtl="0" algn="l">
              <a:lnSpc>
                <a:spcPct val="100000"/>
              </a:lnSpc>
              <a:spcBef>
                <a:spcPts val="0"/>
              </a:spcBef>
              <a:spcAft>
                <a:spcPts val="1200"/>
              </a:spcAft>
              <a:buClr>
                <a:schemeClr val="dk1"/>
              </a:buClr>
              <a:buSzPts val="1100"/>
              <a:buFont typeface="Arial"/>
              <a:buNone/>
            </a:pPr>
            <a:r>
              <a:t/>
            </a:r>
            <a:endParaRPr sz="1350">
              <a:solidFill>
                <a:schemeClr val="dk1"/>
              </a:solidFill>
              <a:latin typeface="DM Sans"/>
              <a:ea typeface="DM Sans"/>
              <a:cs typeface="DM Sans"/>
              <a:sym typeface="DM Sans"/>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57"/>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rgbClr val="EAFF6A"/>
                </a:solidFill>
                <a:latin typeface="DM Sans"/>
                <a:ea typeface="DM Sans"/>
                <a:cs typeface="DM Sans"/>
                <a:sym typeface="DM Sans"/>
              </a:rPr>
              <a:t>Missing values</a:t>
            </a:r>
            <a:endParaRPr b="1" sz="4000">
              <a:solidFill>
                <a:srgbClr val="EAFF6A"/>
              </a:solidFill>
              <a:latin typeface="DM Sans"/>
              <a:ea typeface="DM Sans"/>
              <a:cs typeface="DM Sans"/>
              <a:sym typeface="DM Sans"/>
            </a:endParaRPr>
          </a:p>
        </p:txBody>
      </p:sp>
      <p:sp>
        <p:nvSpPr>
          <p:cNvPr id="277" name="Google Shape;277;p57"/>
          <p:cNvSpPr txBox="1"/>
          <p:nvPr/>
        </p:nvSpPr>
        <p:spPr>
          <a:xfrm>
            <a:off x="473350" y="1419800"/>
            <a:ext cx="3633300" cy="808200"/>
          </a:xfrm>
          <a:prstGeom prst="rect">
            <a:avLst/>
          </a:prstGeom>
          <a:noFill/>
          <a:ln>
            <a:noFill/>
          </a:ln>
        </p:spPr>
        <p:txBody>
          <a:bodyPr anchorCtr="0" anchor="t" bIns="91425" lIns="91425" spcFirstLastPara="1" rIns="91425" wrap="square" tIns="91425">
            <a:spAutoFit/>
          </a:bodyPr>
          <a:lstStyle/>
          <a:p>
            <a:pPr indent="-314325" lvl="0" marL="457200" rtl="0" algn="l">
              <a:spcBef>
                <a:spcPts val="0"/>
              </a:spcBef>
              <a:spcAft>
                <a:spcPts val="0"/>
              </a:spcAft>
              <a:buClr>
                <a:schemeClr val="accent6"/>
              </a:buClr>
              <a:buSzPts val="1350"/>
              <a:buFont typeface="DM Sans"/>
              <a:buChar char="✓"/>
            </a:pPr>
            <a:r>
              <a:rPr lang="pt-BR" sz="1350">
                <a:solidFill>
                  <a:schemeClr val="lt1"/>
                </a:solidFill>
                <a:latin typeface="DM Sans"/>
                <a:ea typeface="DM Sans"/>
                <a:cs typeface="DM Sans"/>
                <a:sym typeface="DM Sans"/>
              </a:rPr>
              <a:t>Use os métodos </a:t>
            </a:r>
            <a:r>
              <a:rPr b="1" lang="pt-BR" sz="1350">
                <a:solidFill>
                  <a:schemeClr val="dk1"/>
                </a:solidFill>
                <a:highlight>
                  <a:srgbClr val="EAFF6A"/>
                </a:highlight>
                <a:latin typeface="DM Sans"/>
                <a:ea typeface="DM Sans"/>
                <a:cs typeface="DM Sans"/>
                <a:sym typeface="DM Sans"/>
              </a:rPr>
              <a:t>isna()</a:t>
            </a:r>
            <a:r>
              <a:rPr lang="pt-BR" sz="1350">
                <a:solidFill>
                  <a:schemeClr val="lt1"/>
                </a:solidFill>
                <a:latin typeface="DM Sans"/>
                <a:ea typeface="DM Sans"/>
                <a:cs typeface="DM Sans"/>
                <a:sym typeface="DM Sans"/>
              </a:rPr>
              <a:t> ou </a:t>
            </a:r>
            <a:r>
              <a:rPr b="1" lang="pt-BR" sz="1350">
                <a:solidFill>
                  <a:schemeClr val="dk1"/>
                </a:solidFill>
                <a:highlight>
                  <a:srgbClr val="EAFF6A"/>
                </a:highlight>
                <a:latin typeface="DM Sans"/>
                <a:ea typeface="DM Sans"/>
                <a:cs typeface="DM Sans"/>
                <a:sym typeface="DM Sans"/>
              </a:rPr>
              <a:t>isnull() </a:t>
            </a:r>
            <a:r>
              <a:rPr lang="pt-BR" sz="1350">
                <a:solidFill>
                  <a:schemeClr val="lt1"/>
                </a:solidFill>
                <a:latin typeface="DM Sans"/>
                <a:ea typeface="DM Sans"/>
                <a:cs typeface="DM Sans"/>
                <a:sym typeface="DM Sans"/>
              </a:rPr>
              <a:t>para identificar células que contêm missing value</a:t>
            </a:r>
            <a:endParaRPr sz="1350">
              <a:solidFill>
                <a:schemeClr val="lt1"/>
              </a:solidFill>
              <a:latin typeface="DM Sans"/>
              <a:ea typeface="DM Sans"/>
              <a:cs typeface="DM Sans"/>
              <a:sym typeface="DM Sans"/>
            </a:endParaRPr>
          </a:p>
        </p:txBody>
      </p:sp>
      <p:pic>
        <p:nvPicPr>
          <p:cNvPr id="278" name="Google Shape;278;p57"/>
          <p:cNvPicPr preferRelativeResize="0"/>
          <p:nvPr/>
        </p:nvPicPr>
        <p:blipFill>
          <a:blip r:embed="rId3">
            <a:alphaModFix/>
          </a:blip>
          <a:stretch>
            <a:fillRect/>
          </a:stretch>
        </p:blipFill>
        <p:spPr>
          <a:xfrm>
            <a:off x="948600" y="2415752"/>
            <a:ext cx="1495243" cy="2101795"/>
          </a:xfrm>
          <a:prstGeom prst="rect">
            <a:avLst/>
          </a:prstGeom>
          <a:noFill/>
          <a:ln>
            <a:noFill/>
          </a:ln>
        </p:spPr>
      </p:pic>
      <p:pic>
        <p:nvPicPr>
          <p:cNvPr id="279" name="Google Shape;279;p57"/>
          <p:cNvPicPr preferRelativeResize="0"/>
          <p:nvPr/>
        </p:nvPicPr>
        <p:blipFill>
          <a:blip r:embed="rId4">
            <a:alphaModFix/>
          </a:blip>
          <a:stretch>
            <a:fillRect/>
          </a:stretch>
        </p:blipFill>
        <p:spPr>
          <a:xfrm>
            <a:off x="2843825" y="2350775"/>
            <a:ext cx="1394029" cy="2231750"/>
          </a:xfrm>
          <a:prstGeom prst="rect">
            <a:avLst/>
          </a:prstGeom>
          <a:noFill/>
          <a:ln>
            <a:noFill/>
          </a:ln>
        </p:spPr>
      </p:pic>
      <p:pic>
        <p:nvPicPr>
          <p:cNvPr id="280" name="Google Shape;280;p57"/>
          <p:cNvPicPr preferRelativeResize="0"/>
          <p:nvPr/>
        </p:nvPicPr>
        <p:blipFill>
          <a:blip r:embed="rId5">
            <a:alphaModFix/>
          </a:blip>
          <a:stretch>
            <a:fillRect/>
          </a:stretch>
        </p:blipFill>
        <p:spPr>
          <a:xfrm>
            <a:off x="4637837" y="2408478"/>
            <a:ext cx="2367963" cy="2116362"/>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58"/>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rgbClr val="EAFF6A"/>
                </a:solidFill>
                <a:latin typeface="DM Sans"/>
                <a:ea typeface="DM Sans"/>
                <a:cs typeface="DM Sans"/>
                <a:sym typeface="DM Sans"/>
              </a:rPr>
              <a:t>Missing values</a:t>
            </a:r>
            <a:endParaRPr b="1" sz="4000">
              <a:solidFill>
                <a:srgbClr val="EAFF6A"/>
              </a:solidFill>
              <a:latin typeface="DM Sans"/>
              <a:ea typeface="DM Sans"/>
              <a:cs typeface="DM Sans"/>
              <a:sym typeface="DM Sans"/>
            </a:endParaRPr>
          </a:p>
        </p:txBody>
      </p:sp>
      <p:sp>
        <p:nvSpPr>
          <p:cNvPr id="286" name="Google Shape;286;p58"/>
          <p:cNvSpPr txBox="1"/>
          <p:nvPr/>
        </p:nvSpPr>
        <p:spPr>
          <a:xfrm>
            <a:off x="473350" y="1419800"/>
            <a:ext cx="3633300" cy="808200"/>
          </a:xfrm>
          <a:prstGeom prst="rect">
            <a:avLst/>
          </a:prstGeom>
          <a:noFill/>
          <a:ln>
            <a:noFill/>
          </a:ln>
        </p:spPr>
        <p:txBody>
          <a:bodyPr anchorCtr="0" anchor="t" bIns="91425" lIns="91425" spcFirstLastPara="1" rIns="91425" wrap="square" tIns="91425">
            <a:spAutoFit/>
          </a:bodyPr>
          <a:lstStyle/>
          <a:p>
            <a:pPr indent="-314325" lvl="0" marL="457200" rtl="0" algn="l">
              <a:spcBef>
                <a:spcPts val="0"/>
              </a:spcBef>
              <a:spcAft>
                <a:spcPts val="0"/>
              </a:spcAft>
              <a:buClr>
                <a:schemeClr val="accent6"/>
              </a:buClr>
              <a:buSzPts val="1350"/>
              <a:buFont typeface="DM Sans"/>
              <a:buChar char="✓"/>
            </a:pPr>
            <a:r>
              <a:rPr lang="pt-BR" sz="1350">
                <a:solidFill>
                  <a:schemeClr val="lt1"/>
                </a:solidFill>
                <a:latin typeface="DM Sans"/>
                <a:ea typeface="DM Sans"/>
                <a:cs typeface="DM Sans"/>
                <a:sym typeface="DM Sans"/>
              </a:rPr>
              <a:t>Com o método</a:t>
            </a:r>
            <a:r>
              <a:rPr b="1" lang="pt-BR" sz="1350">
                <a:solidFill>
                  <a:schemeClr val="dk1"/>
                </a:solidFill>
                <a:highlight>
                  <a:srgbClr val="EAFF6A"/>
                </a:highlight>
                <a:latin typeface="DM Sans"/>
                <a:ea typeface="DM Sans"/>
                <a:cs typeface="DM Sans"/>
                <a:sym typeface="DM Sans"/>
              </a:rPr>
              <a:t> info() </a:t>
            </a:r>
            <a:r>
              <a:rPr lang="pt-BR" sz="1350">
                <a:solidFill>
                  <a:schemeClr val="lt1"/>
                </a:solidFill>
                <a:latin typeface="DM Sans"/>
                <a:ea typeface="DM Sans"/>
                <a:cs typeface="DM Sans"/>
                <a:sym typeface="DM Sans"/>
              </a:rPr>
              <a:t>temos informações da quantidade de missing values e o tipo das variáveis. </a:t>
            </a:r>
            <a:endParaRPr sz="1350">
              <a:solidFill>
                <a:schemeClr val="lt1"/>
              </a:solidFill>
              <a:latin typeface="DM Sans"/>
              <a:ea typeface="DM Sans"/>
              <a:cs typeface="DM Sans"/>
              <a:sym typeface="DM Sans"/>
            </a:endParaRPr>
          </a:p>
        </p:txBody>
      </p:sp>
      <p:pic>
        <p:nvPicPr>
          <p:cNvPr id="287" name="Google Shape;287;p58"/>
          <p:cNvPicPr preferRelativeResize="0"/>
          <p:nvPr/>
        </p:nvPicPr>
        <p:blipFill>
          <a:blip r:embed="rId3">
            <a:alphaModFix/>
          </a:blip>
          <a:stretch>
            <a:fillRect/>
          </a:stretch>
        </p:blipFill>
        <p:spPr>
          <a:xfrm>
            <a:off x="996350" y="2331294"/>
            <a:ext cx="1586364" cy="2229899"/>
          </a:xfrm>
          <a:prstGeom prst="rect">
            <a:avLst/>
          </a:prstGeom>
          <a:noFill/>
          <a:ln>
            <a:noFill/>
          </a:ln>
        </p:spPr>
      </p:pic>
      <p:grpSp>
        <p:nvGrpSpPr>
          <p:cNvPr id="288" name="Google Shape;288;p58"/>
          <p:cNvGrpSpPr/>
          <p:nvPr/>
        </p:nvGrpSpPr>
        <p:grpSpPr>
          <a:xfrm>
            <a:off x="3210659" y="2289364"/>
            <a:ext cx="2901556" cy="2313508"/>
            <a:chOff x="3478350" y="1711688"/>
            <a:chExt cx="3520451" cy="2806975"/>
          </a:xfrm>
        </p:grpSpPr>
        <p:pic>
          <p:nvPicPr>
            <p:cNvPr id="289" name="Google Shape;289;p58"/>
            <p:cNvPicPr preferRelativeResize="0"/>
            <p:nvPr/>
          </p:nvPicPr>
          <p:blipFill>
            <a:blip r:embed="rId4">
              <a:alphaModFix/>
            </a:blip>
            <a:stretch>
              <a:fillRect/>
            </a:stretch>
          </p:blipFill>
          <p:spPr>
            <a:xfrm>
              <a:off x="3478350" y="1711688"/>
              <a:ext cx="3520451" cy="2806975"/>
            </a:xfrm>
            <a:prstGeom prst="rect">
              <a:avLst/>
            </a:prstGeom>
            <a:noFill/>
            <a:ln>
              <a:noFill/>
            </a:ln>
          </p:spPr>
        </p:pic>
        <p:cxnSp>
          <p:nvCxnSpPr>
            <p:cNvPr id="290" name="Google Shape;290;p58"/>
            <p:cNvCxnSpPr/>
            <p:nvPr/>
          </p:nvCxnSpPr>
          <p:spPr>
            <a:xfrm>
              <a:off x="4574900" y="2908675"/>
              <a:ext cx="783900" cy="0"/>
            </a:xfrm>
            <a:prstGeom prst="straightConnector1">
              <a:avLst/>
            </a:prstGeom>
            <a:noFill/>
            <a:ln cap="flat" cmpd="sng" w="19050">
              <a:solidFill>
                <a:srgbClr val="FF0000"/>
              </a:solidFill>
              <a:prstDash val="solid"/>
              <a:round/>
              <a:headEnd len="med" w="med" type="none"/>
              <a:tailEnd len="med" w="med" type="none"/>
            </a:ln>
          </p:spPr>
        </p:cxnSp>
        <p:sp>
          <p:nvSpPr>
            <p:cNvPr id="291" name="Google Shape;291;p58"/>
            <p:cNvSpPr/>
            <p:nvPr/>
          </p:nvSpPr>
          <p:spPr>
            <a:xfrm>
              <a:off x="4632950" y="3460200"/>
              <a:ext cx="972600" cy="5727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59"/>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rgbClr val="EAFF6A"/>
                </a:solidFill>
                <a:latin typeface="DM Sans"/>
                <a:ea typeface="DM Sans"/>
                <a:cs typeface="DM Sans"/>
                <a:sym typeface="DM Sans"/>
              </a:rPr>
              <a:t>Missing values</a:t>
            </a:r>
            <a:endParaRPr b="1" sz="4000">
              <a:solidFill>
                <a:srgbClr val="EAFF6A"/>
              </a:solidFill>
              <a:latin typeface="DM Sans"/>
              <a:ea typeface="DM Sans"/>
              <a:cs typeface="DM Sans"/>
              <a:sym typeface="DM Sans"/>
            </a:endParaRPr>
          </a:p>
        </p:txBody>
      </p:sp>
      <p:sp>
        <p:nvSpPr>
          <p:cNvPr id="297" name="Google Shape;297;p59"/>
          <p:cNvSpPr txBox="1"/>
          <p:nvPr/>
        </p:nvSpPr>
        <p:spPr>
          <a:xfrm>
            <a:off x="473350" y="1419800"/>
            <a:ext cx="3633300" cy="808200"/>
          </a:xfrm>
          <a:prstGeom prst="rect">
            <a:avLst/>
          </a:prstGeom>
          <a:noFill/>
          <a:ln>
            <a:noFill/>
          </a:ln>
        </p:spPr>
        <p:txBody>
          <a:bodyPr anchorCtr="0" anchor="t" bIns="91425" lIns="91425" spcFirstLastPara="1" rIns="91425" wrap="square" tIns="91425">
            <a:spAutoFit/>
          </a:bodyPr>
          <a:lstStyle/>
          <a:p>
            <a:pPr indent="-314325" lvl="0" marL="457200" rtl="0" algn="l">
              <a:spcBef>
                <a:spcPts val="0"/>
              </a:spcBef>
              <a:spcAft>
                <a:spcPts val="0"/>
              </a:spcAft>
              <a:buClr>
                <a:schemeClr val="accent6"/>
              </a:buClr>
              <a:buSzPts val="1350"/>
              <a:buFont typeface="DM Sans"/>
              <a:buChar char="✓"/>
            </a:pPr>
            <a:r>
              <a:rPr lang="pt-BR" sz="1350">
                <a:solidFill>
                  <a:schemeClr val="lt1"/>
                </a:solidFill>
                <a:latin typeface="DM Sans"/>
                <a:ea typeface="DM Sans"/>
                <a:cs typeface="DM Sans"/>
                <a:sym typeface="DM Sans"/>
              </a:rPr>
              <a:t>Use o método </a:t>
            </a:r>
            <a:r>
              <a:rPr b="1" lang="pt-BR" sz="1350">
                <a:solidFill>
                  <a:schemeClr val="dk1"/>
                </a:solidFill>
                <a:highlight>
                  <a:srgbClr val="EAFF6A"/>
                </a:highlight>
                <a:latin typeface="DM Sans"/>
                <a:ea typeface="DM Sans"/>
                <a:cs typeface="DM Sans"/>
                <a:sym typeface="DM Sans"/>
              </a:rPr>
              <a:t>dropna() </a:t>
            </a:r>
            <a:r>
              <a:rPr lang="pt-BR" sz="1350">
                <a:solidFill>
                  <a:schemeClr val="lt1"/>
                </a:solidFill>
                <a:latin typeface="DM Sans"/>
                <a:ea typeface="DM Sans"/>
                <a:cs typeface="DM Sans"/>
                <a:sym typeface="DM Sans"/>
              </a:rPr>
              <a:t>para excluir observações que contenham pelo menos um missing value</a:t>
            </a:r>
            <a:endParaRPr sz="1350">
              <a:solidFill>
                <a:schemeClr val="lt1"/>
              </a:solidFill>
              <a:latin typeface="DM Sans"/>
              <a:ea typeface="DM Sans"/>
              <a:cs typeface="DM Sans"/>
              <a:sym typeface="DM Sans"/>
            </a:endParaRPr>
          </a:p>
        </p:txBody>
      </p:sp>
      <p:pic>
        <p:nvPicPr>
          <p:cNvPr id="298" name="Google Shape;298;p59"/>
          <p:cNvPicPr preferRelativeResize="0"/>
          <p:nvPr/>
        </p:nvPicPr>
        <p:blipFill>
          <a:blip r:embed="rId3">
            <a:alphaModFix/>
          </a:blip>
          <a:stretch>
            <a:fillRect/>
          </a:stretch>
        </p:blipFill>
        <p:spPr>
          <a:xfrm>
            <a:off x="1020300" y="2339255"/>
            <a:ext cx="1597977" cy="1977814"/>
          </a:xfrm>
          <a:prstGeom prst="rect">
            <a:avLst/>
          </a:prstGeom>
          <a:noFill/>
          <a:ln>
            <a:noFill/>
          </a:ln>
        </p:spPr>
      </p:pic>
      <p:pic>
        <p:nvPicPr>
          <p:cNvPr id="299" name="Google Shape;299;p59"/>
          <p:cNvPicPr preferRelativeResize="0"/>
          <p:nvPr/>
        </p:nvPicPr>
        <p:blipFill>
          <a:blip r:embed="rId4">
            <a:alphaModFix/>
          </a:blip>
          <a:stretch>
            <a:fillRect/>
          </a:stretch>
        </p:blipFill>
        <p:spPr>
          <a:xfrm>
            <a:off x="2737348" y="2334302"/>
            <a:ext cx="1392340" cy="1564074"/>
          </a:xfrm>
          <a:prstGeom prst="rect">
            <a:avLst/>
          </a:prstGeom>
          <a:noFill/>
          <a:ln>
            <a:noFill/>
          </a:ln>
        </p:spPr>
      </p:pic>
      <p:pic>
        <p:nvPicPr>
          <p:cNvPr id="300" name="Google Shape;300;p59"/>
          <p:cNvPicPr preferRelativeResize="0"/>
          <p:nvPr/>
        </p:nvPicPr>
        <p:blipFill>
          <a:blip r:embed="rId5">
            <a:alphaModFix/>
          </a:blip>
          <a:stretch>
            <a:fillRect/>
          </a:stretch>
        </p:blipFill>
        <p:spPr>
          <a:xfrm>
            <a:off x="4254408" y="2289376"/>
            <a:ext cx="1962830" cy="1815147"/>
          </a:xfrm>
          <a:prstGeom prst="rect">
            <a:avLst/>
          </a:prstGeom>
          <a:noFill/>
          <a:ln>
            <a:noFill/>
          </a:ln>
        </p:spPr>
      </p:pic>
      <p:pic>
        <p:nvPicPr>
          <p:cNvPr id="301" name="Google Shape;301;p59"/>
          <p:cNvPicPr preferRelativeResize="0"/>
          <p:nvPr/>
        </p:nvPicPr>
        <p:blipFill>
          <a:blip r:embed="rId6">
            <a:alphaModFix/>
          </a:blip>
          <a:stretch>
            <a:fillRect/>
          </a:stretch>
        </p:blipFill>
        <p:spPr>
          <a:xfrm>
            <a:off x="6341958" y="2289376"/>
            <a:ext cx="1781742" cy="20817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60"/>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rgbClr val="EAFF6A"/>
                </a:solidFill>
                <a:latin typeface="DM Sans"/>
                <a:ea typeface="DM Sans"/>
                <a:cs typeface="DM Sans"/>
                <a:sym typeface="DM Sans"/>
              </a:rPr>
              <a:t>Missing values</a:t>
            </a:r>
            <a:endParaRPr b="1" sz="4000">
              <a:solidFill>
                <a:srgbClr val="EAFF6A"/>
              </a:solidFill>
              <a:latin typeface="DM Sans"/>
              <a:ea typeface="DM Sans"/>
              <a:cs typeface="DM Sans"/>
              <a:sym typeface="DM Sans"/>
            </a:endParaRPr>
          </a:p>
        </p:txBody>
      </p:sp>
      <p:sp>
        <p:nvSpPr>
          <p:cNvPr id="307" name="Google Shape;307;p60"/>
          <p:cNvSpPr txBox="1"/>
          <p:nvPr/>
        </p:nvSpPr>
        <p:spPr>
          <a:xfrm>
            <a:off x="473350" y="1419800"/>
            <a:ext cx="3633300" cy="808200"/>
          </a:xfrm>
          <a:prstGeom prst="rect">
            <a:avLst/>
          </a:prstGeom>
          <a:noFill/>
          <a:ln>
            <a:noFill/>
          </a:ln>
        </p:spPr>
        <p:txBody>
          <a:bodyPr anchorCtr="0" anchor="t" bIns="91425" lIns="91425" spcFirstLastPara="1" rIns="91425" wrap="square" tIns="91425">
            <a:spAutoFit/>
          </a:bodyPr>
          <a:lstStyle/>
          <a:p>
            <a:pPr indent="-314325" lvl="0" marL="457200" rtl="0" algn="l">
              <a:spcBef>
                <a:spcPts val="0"/>
              </a:spcBef>
              <a:spcAft>
                <a:spcPts val="0"/>
              </a:spcAft>
              <a:buClr>
                <a:schemeClr val="accent6"/>
              </a:buClr>
              <a:buSzPts val="1350"/>
              <a:buFont typeface="DM Sans"/>
              <a:buChar char="✓"/>
            </a:pPr>
            <a:r>
              <a:rPr lang="pt-BR" sz="1350">
                <a:solidFill>
                  <a:schemeClr val="lt1"/>
                </a:solidFill>
                <a:latin typeface="DM Sans"/>
                <a:ea typeface="DM Sans"/>
                <a:cs typeface="DM Sans"/>
                <a:sym typeface="DM Sans"/>
              </a:rPr>
              <a:t>Use o método </a:t>
            </a:r>
            <a:r>
              <a:rPr b="1" lang="pt-BR" sz="1350">
                <a:solidFill>
                  <a:schemeClr val="dk1"/>
                </a:solidFill>
                <a:highlight>
                  <a:srgbClr val="EAFF6A"/>
                </a:highlight>
                <a:latin typeface="DM Sans"/>
                <a:ea typeface="DM Sans"/>
                <a:cs typeface="DM Sans"/>
                <a:sym typeface="DM Sans"/>
              </a:rPr>
              <a:t>fillna() </a:t>
            </a:r>
            <a:r>
              <a:rPr lang="pt-BR" sz="1350">
                <a:solidFill>
                  <a:schemeClr val="lt1"/>
                </a:solidFill>
                <a:latin typeface="DM Sans"/>
                <a:ea typeface="DM Sans"/>
                <a:cs typeface="DM Sans"/>
                <a:sym typeface="DM Sans"/>
              </a:rPr>
              <a:t>para preencher missing values com um valor específico.</a:t>
            </a:r>
            <a:endParaRPr sz="1350">
              <a:solidFill>
                <a:schemeClr val="lt1"/>
              </a:solidFill>
              <a:latin typeface="DM Sans"/>
              <a:ea typeface="DM Sans"/>
              <a:cs typeface="DM Sans"/>
              <a:sym typeface="DM Sans"/>
            </a:endParaRPr>
          </a:p>
        </p:txBody>
      </p:sp>
      <p:pic>
        <p:nvPicPr>
          <p:cNvPr id="308" name="Google Shape;308;p60"/>
          <p:cNvPicPr preferRelativeResize="0"/>
          <p:nvPr/>
        </p:nvPicPr>
        <p:blipFill>
          <a:blip r:embed="rId3">
            <a:alphaModFix/>
          </a:blip>
          <a:stretch>
            <a:fillRect/>
          </a:stretch>
        </p:blipFill>
        <p:spPr>
          <a:xfrm>
            <a:off x="932475" y="2342129"/>
            <a:ext cx="1690053" cy="2091796"/>
          </a:xfrm>
          <a:prstGeom prst="rect">
            <a:avLst/>
          </a:prstGeom>
          <a:noFill/>
          <a:ln>
            <a:noFill/>
          </a:ln>
        </p:spPr>
      </p:pic>
      <p:pic>
        <p:nvPicPr>
          <p:cNvPr id="309" name="Google Shape;309;p60"/>
          <p:cNvPicPr preferRelativeResize="0"/>
          <p:nvPr/>
        </p:nvPicPr>
        <p:blipFill>
          <a:blip r:embed="rId4">
            <a:alphaModFix/>
          </a:blip>
          <a:stretch>
            <a:fillRect/>
          </a:stretch>
        </p:blipFill>
        <p:spPr>
          <a:xfrm>
            <a:off x="2754434" y="2339684"/>
            <a:ext cx="1466592" cy="2001154"/>
          </a:xfrm>
          <a:prstGeom prst="rect">
            <a:avLst/>
          </a:prstGeom>
          <a:noFill/>
          <a:ln>
            <a:noFill/>
          </a:ln>
        </p:spPr>
      </p:pic>
      <p:pic>
        <p:nvPicPr>
          <p:cNvPr id="310" name="Google Shape;310;p60"/>
          <p:cNvPicPr preferRelativeResize="0"/>
          <p:nvPr/>
        </p:nvPicPr>
        <p:blipFill>
          <a:blip r:embed="rId5">
            <a:alphaModFix/>
          </a:blip>
          <a:stretch>
            <a:fillRect/>
          </a:stretch>
        </p:blipFill>
        <p:spPr>
          <a:xfrm>
            <a:off x="4352935" y="2339684"/>
            <a:ext cx="1940816" cy="2091797"/>
          </a:xfrm>
          <a:prstGeom prst="rect">
            <a:avLst/>
          </a:prstGeom>
          <a:noFill/>
          <a:ln>
            <a:noFill/>
          </a:ln>
        </p:spPr>
      </p:pic>
      <p:pic>
        <p:nvPicPr>
          <p:cNvPr id="311" name="Google Shape;311;p60"/>
          <p:cNvPicPr preferRelativeResize="0"/>
          <p:nvPr/>
        </p:nvPicPr>
        <p:blipFill>
          <a:blip r:embed="rId6">
            <a:alphaModFix/>
          </a:blip>
          <a:stretch>
            <a:fillRect/>
          </a:stretch>
        </p:blipFill>
        <p:spPr>
          <a:xfrm>
            <a:off x="6371327" y="2289375"/>
            <a:ext cx="2073848" cy="2001154"/>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pic>
        <p:nvPicPr>
          <p:cNvPr id="316" name="Google Shape;316;p61"/>
          <p:cNvPicPr preferRelativeResize="0"/>
          <p:nvPr/>
        </p:nvPicPr>
        <p:blipFill rotWithShape="1">
          <a:blip r:embed="rId3">
            <a:alphaModFix/>
          </a:blip>
          <a:srcRect b="2619" l="0" r="11582" t="0"/>
          <a:stretch/>
        </p:blipFill>
        <p:spPr>
          <a:xfrm>
            <a:off x="5846400" y="-450"/>
            <a:ext cx="3297600" cy="5144399"/>
          </a:xfrm>
          <a:prstGeom prst="rect">
            <a:avLst/>
          </a:prstGeom>
          <a:noFill/>
          <a:ln>
            <a:noFill/>
          </a:ln>
        </p:spPr>
      </p:pic>
      <p:pic>
        <p:nvPicPr>
          <p:cNvPr id="317" name="Google Shape;317;p61"/>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318" name="Google Shape;318;p61"/>
          <p:cNvSpPr txBox="1"/>
          <p:nvPr/>
        </p:nvSpPr>
        <p:spPr>
          <a:xfrm>
            <a:off x="362225" y="484400"/>
            <a:ext cx="51726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Missing values: Tipos</a:t>
            </a:r>
            <a:endParaRPr b="1" sz="4000">
              <a:solidFill>
                <a:schemeClr val="dk1"/>
              </a:solidFill>
              <a:latin typeface="DM Sans"/>
              <a:ea typeface="DM Sans"/>
              <a:cs typeface="DM Sans"/>
              <a:sym typeface="DM Sans"/>
            </a:endParaRPr>
          </a:p>
        </p:txBody>
      </p:sp>
      <p:sp>
        <p:nvSpPr>
          <p:cNvPr id="319" name="Google Shape;319;p61"/>
          <p:cNvSpPr txBox="1"/>
          <p:nvPr/>
        </p:nvSpPr>
        <p:spPr>
          <a:xfrm>
            <a:off x="362225" y="1720175"/>
            <a:ext cx="4119600" cy="3093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pt-BR" sz="1350">
                <a:solidFill>
                  <a:schemeClr val="dk1"/>
                </a:solidFill>
                <a:latin typeface="DM Sans"/>
                <a:ea typeface="DM Sans"/>
                <a:cs typeface="DM Sans"/>
                <a:sym typeface="DM Sans"/>
              </a:rPr>
              <a:t>Existem diferentes representações para missing values, entre elas:</a:t>
            </a:r>
            <a:endParaRPr sz="1350">
              <a:solidFill>
                <a:schemeClr val="dk1"/>
              </a:solidFill>
              <a:latin typeface="DM Sans"/>
              <a:ea typeface="DM Sans"/>
              <a:cs typeface="DM Sans"/>
              <a:sym typeface="DM Sans"/>
            </a:endParaRPr>
          </a:p>
          <a:p>
            <a:pPr indent="0" lvl="0" marL="457200" rtl="0" algn="l">
              <a:spcBef>
                <a:spcPts val="0"/>
              </a:spcBef>
              <a:spcAft>
                <a:spcPts val="0"/>
              </a:spcAft>
              <a:buClr>
                <a:schemeClr val="dk1"/>
              </a:buClr>
              <a:buSzPts val="1100"/>
              <a:buFont typeface="Arial"/>
              <a:buNone/>
            </a:pPr>
            <a:r>
              <a:t/>
            </a:r>
            <a:endParaRPr sz="1350">
              <a:solidFill>
                <a:schemeClr val="dk1"/>
              </a:solidFill>
              <a:latin typeface="DM Sans"/>
              <a:ea typeface="DM Sans"/>
              <a:cs typeface="DM Sans"/>
              <a:sym typeface="DM Sans"/>
            </a:endParaRPr>
          </a:p>
          <a:p>
            <a:pPr indent="-314325" lvl="0" marL="457200" rtl="0" algn="l">
              <a:spcBef>
                <a:spcPts val="0"/>
              </a:spcBef>
              <a:spcAft>
                <a:spcPts val="0"/>
              </a:spcAft>
              <a:buClr>
                <a:schemeClr val="dk2"/>
              </a:buClr>
              <a:buSzPts val="1350"/>
              <a:buFont typeface="DM Sans"/>
              <a:buChar char="✓"/>
            </a:pPr>
            <a:r>
              <a:rPr b="1" lang="pt-BR" sz="1350">
                <a:solidFill>
                  <a:schemeClr val="dk1"/>
                </a:solidFill>
                <a:highlight>
                  <a:schemeClr val="accent6"/>
                </a:highlight>
                <a:latin typeface="DM Sans"/>
                <a:ea typeface="DM Sans"/>
                <a:cs typeface="DM Sans"/>
                <a:sym typeface="DM Sans"/>
              </a:rPr>
              <a:t>NaN (Not a Number):</a:t>
            </a:r>
            <a:r>
              <a:rPr lang="pt-BR" sz="1350">
                <a:solidFill>
                  <a:schemeClr val="dk1"/>
                </a:solidFill>
                <a:highlight>
                  <a:schemeClr val="accent6"/>
                </a:highlight>
                <a:latin typeface="DM Sans"/>
                <a:ea typeface="DM Sans"/>
                <a:cs typeface="DM Sans"/>
                <a:sym typeface="DM Sans"/>
              </a:rPr>
              <a:t> </a:t>
            </a:r>
            <a:r>
              <a:rPr lang="pt-BR" sz="1350">
                <a:solidFill>
                  <a:schemeClr val="dk1"/>
                </a:solidFill>
                <a:latin typeface="DM Sans"/>
                <a:ea typeface="DM Sans"/>
                <a:cs typeface="DM Sans"/>
                <a:sym typeface="DM Sans"/>
              </a:rPr>
              <a:t>missing values em arrays e estruturas de dados numéricos.</a:t>
            </a:r>
            <a:endParaRPr sz="1350">
              <a:solidFill>
                <a:schemeClr val="dk1"/>
              </a:solidFill>
              <a:latin typeface="DM Sans"/>
              <a:ea typeface="DM Sans"/>
              <a:cs typeface="DM Sans"/>
              <a:sym typeface="DM Sans"/>
            </a:endParaRPr>
          </a:p>
          <a:p>
            <a:pPr indent="-314325" lvl="0" marL="457200" rtl="0" algn="l">
              <a:spcBef>
                <a:spcPts val="0"/>
              </a:spcBef>
              <a:spcAft>
                <a:spcPts val="0"/>
              </a:spcAft>
              <a:buClr>
                <a:schemeClr val="dk2"/>
              </a:buClr>
              <a:buSzPts val="1350"/>
              <a:buFont typeface="DM Sans"/>
              <a:buChar char="✓"/>
            </a:pPr>
            <a:r>
              <a:rPr b="1" lang="pt-BR" sz="1350">
                <a:solidFill>
                  <a:schemeClr val="dk1"/>
                </a:solidFill>
                <a:highlight>
                  <a:schemeClr val="accent6"/>
                </a:highlight>
                <a:latin typeface="DM Sans"/>
                <a:ea typeface="DM Sans"/>
                <a:cs typeface="DM Sans"/>
                <a:sym typeface="DM Sans"/>
              </a:rPr>
              <a:t>None:</a:t>
            </a:r>
            <a:r>
              <a:rPr b="1" lang="pt-BR" sz="1350">
                <a:solidFill>
                  <a:schemeClr val="dk1"/>
                </a:solidFill>
                <a:latin typeface="DM Sans"/>
                <a:ea typeface="DM Sans"/>
                <a:cs typeface="DM Sans"/>
                <a:sym typeface="DM Sans"/>
              </a:rPr>
              <a:t> </a:t>
            </a:r>
            <a:r>
              <a:rPr lang="pt-BR" sz="1350">
                <a:solidFill>
                  <a:schemeClr val="dk1"/>
                </a:solidFill>
                <a:latin typeface="DM Sans"/>
                <a:ea typeface="DM Sans"/>
                <a:cs typeface="DM Sans"/>
                <a:sym typeface="DM Sans"/>
              </a:rPr>
              <a:t>O objeto é usado para representar a ausência de um valor em objetos Python em geral. </a:t>
            </a:r>
            <a:endParaRPr sz="1350">
              <a:solidFill>
                <a:schemeClr val="dk1"/>
              </a:solidFill>
              <a:latin typeface="DM Sans"/>
              <a:ea typeface="DM Sans"/>
              <a:cs typeface="DM Sans"/>
              <a:sym typeface="DM Sans"/>
            </a:endParaRPr>
          </a:p>
          <a:p>
            <a:pPr indent="-314325" lvl="0" marL="457200" rtl="0" algn="l">
              <a:spcBef>
                <a:spcPts val="0"/>
              </a:spcBef>
              <a:spcAft>
                <a:spcPts val="0"/>
              </a:spcAft>
              <a:buClr>
                <a:schemeClr val="dk2"/>
              </a:buClr>
              <a:buSzPts val="1350"/>
              <a:buFont typeface="DM Sans"/>
              <a:buChar char="✓"/>
            </a:pPr>
            <a:r>
              <a:rPr b="1" lang="pt-BR" sz="1350">
                <a:solidFill>
                  <a:schemeClr val="dk1"/>
                </a:solidFill>
                <a:highlight>
                  <a:schemeClr val="accent6"/>
                </a:highlight>
                <a:latin typeface="DM Sans"/>
                <a:ea typeface="DM Sans"/>
                <a:cs typeface="DM Sans"/>
                <a:sym typeface="DM Sans"/>
              </a:rPr>
              <a:t>NaT (Not a Time):</a:t>
            </a:r>
            <a:r>
              <a:rPr b="1" lang="pt-BR" sz="1350">
                <a:solidFill>
                  <a:schemeClr val="dk1"/>
                </a:solidFill>
                <a:latin typeface="DM Sans"/>
                <a:ea typeface="DM Sans"/>
                <a:cs typeface="DM Sans"/>
                <a:sym typeface="DM Sans"/>
              </a:rPr>
              <a:t> </a:t>
            </a:r>
            <a:r>
              <a:rPr lang="pt-BR" sz="1350">
                <a:solidFill>
                  <a:schemeClr val="dk1"/>
                </a:solidFill>
                <a:latin typeface="DM Sans"/>
                <a:ea typeface="DM Sans"/>
                <a:cs typeface="DM Sans"/>
                <a:sym typeface="DM Sans"/>
              </a:rPr>
              <a:t>É um valor especial usado para representar missing values em objetos de data e hora (datetime).</a:t>
            </a:r>
            <a:endParaRPr sz="1350">
              <a:solidFill>
                <a:schemeClr val="dk1"/>
              </a:solidFill>
              <a:latin typeface="DM Sans"/>
              <a:ea typeface="DM Sans"/>
              <a:cs typeface="DM Sans"/>
              <a:sym typeface="DM Sans"/>
            </a:endParaRPr>
          </a:p>
          <a:p>
            <a:pPr indent="-314325" lvl="0" marL="457200" rtl="0" algn="l">
              <a:spcBef>
                <a:spcPts val="0"/>
              </a:spcBef>
              <a:spcAft>
                <a:spcPts val="0"/>
              </a:spcAft>
              <a:buClr>
                <a:schemeClr val="dk2"/>
              </a:buClr>
              <a:buSzPts val="1350"/>
              <a:buFont typeface="DM Sans"/>
              <a:buChar char="✓"/>
            </a:pPr>
            <a:r>
              <a:rPr b="1" lang="pt-BR" sz="1350">
                <a:solidFill>
                  <a:schemeClr val="dk1"/>
                </a:solidFill>
                <a:highlight>
                  <a:schemeClr val="accent6"/>
                </a:highlight>
                <a:latin typeface="DM Sans"/>
                <a:ea typeface="DM Sans"/>
                <a:cs typeface="DM Sans"/>
                <a:sym typeface="DM Sans"/>
              </a:rPr>
              <a:t>Inf (Infinity):</a:t>
            </a:r>
            <a:r>
              <a:rPr lang="pt-BR" sz="1350">
                <a:solidFill>
                  <a:schemeClr val="dk1"/>
                </a:solidFill>
                <a:highlight>
                  <a:schemeClr val="accent6"/>
                </a:highlight>
                <a:latin typeface="DM Sans"/>
                <a:ea typeface="DM Sans"/>
                <a:cs typeface="DM Sans"/>
                <a:sym typeface="DM Sans"/>
              </a:rPr>
              <a:t> </a:t>
            </a:r>
            <a:r>
              <a:rPr lang="pt-BR" sz="1350">
                <a:solidFill>
                  <a:schemeClr val="dk1"/>
                </a:solidFill>
                <a:latin typeface="DM Sans"/>
                <a:ea typeface="DM Sans"/>
                <a:cs typeface="DM Sans"/>
                <a:sym typeface="DM Sans"/>
              </a:rPr>
              <a:t>Inf é um valor especial usado para representar infinito em cálculos numéricos.</a:t>
            </a:r>
            <a:endParaRPr sz="1350">
              <a:solidFill>
                <a:schemeClr val="dk1"/>
              </a:solidFill>
              <a:latin typeface="DM Sans"/>
              <a:ea typeface="DM Sans"/>
              <a:cs typeface="DM Sans"/>
              <a:sym typeface="DM Sans"/>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pic>
        <p:nvPicPr>
          <p:cNvPr id="324" name="Google Shape;324;p62"/>
          <p:cNvPicPr preferRelativeResize="0"/>
          <p:nvPr/>
        </p:nvPicPr>
        <p:blipFill rotWithShape="1">
          <a:blip r:embed="rId3">
            <a:alphaModFix/>
          </a:blip>
          <a:srcRect b="2619" l="0" r="11582" t="0"/>
          <a:stretch/>
        </p:blipFill>
        <p:spPr>
          <a:xfrm>
            <a:off x="5846400" y="-450"/>
            <a:ext cx="3297600" cy="5144399"/>
          </a:xfrm>
          <a:prstGeom prst="rect">
            <a:avLst/>
          </a:prstGeom>
          <a:noFill/>
          <a:ln>
            <a:noFill/>
          </a:ln>
        </p:spPr>
      </p:pic>
      <p:pic>
        <p:nvPicPr>
          <p:cNvPr id="325" name="Google Shape;325;p62"/>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326" name="Google Shape;326;p62"/>
          <p:cNvSpPr txBox="1"/>
          <p:nvPr/>
        </p:nvSpPr>
        <p:spPr>
          <a:xfrm>
            <a:off x="362225" y="484400"/>
            <a:ext cx="51726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Missing values: Tipos</a:t>
            </a:r>
            <a:endParaRPr b="1" sz="4000">
              <a:solidFill>
                <a:schemeClr val="dk1"/>
              </a:solidFill>
              <a:latin typeface="DM Sans"/>
              <a:ea typeface="DM Sans"/>
              <a:cs typeface="DM Sans"/>
              <a:sym typeface="DM Sans"/>
            </a:endParaRPr>
          </a:p>
        </p:txBody>
      </p:sp>
      <p:sp>
        <p:nvSpPr>
          <p:cNvPr id="327" name="Google Shape;327;p62"/>
          <p:cNvSpPr txBox="1"/>
          <p:nvPr/>
        </p:nvSpPr>
        <p:spPr>
          <a:xfrm>
            <a:off x="362225" y="1918000"/>
            <a:ext cx="4119600" cy="247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1350">
                <a:solidFill>
                  <a:schemeClr val="dk1"/>
                </a:solidFill>
                <a:latin typeface="DM Sans"/>
                <a:ea typeface="DM Sans"/>
                <a:cs typeface="DM Sans"/>
                <a:sym typeface="DM Sans"/>
              </a:rPr>
              <a:t>Outras formas:</a:t>
            </a:r>
            <a:endParaRPr sz="1350">
              <a:solidFill>
                <a:schemeClr val="dk1"/>
              </a:solidFill>
              <a:latin typeface="DM Sans"/>
              <a:ea typeface="DM Sans"/>
              <a:cs typeface="DM Sans"/>
              <a:sym typeface="DM Sans"/>
            </a:endParaRPr>
          </a:p>
          <a:p>
            <a:pPr indent="0" lvl="0" marL="0" rtl="0" algn="l">
              <a:spcBef>
                <a:spcPts val="0"/>
              </a:spcBef>
              <a:spcAft>
                <a:spcPts val="0"/>
              </a:spcAft>
              <a:buNone/>
            </a:pPr>
            <a:r>
              <a:t/>
            </a:r>
            <a:endParaRPr sz="1350">
              <a:solidFill>
                <a:schemeClr val="dk1"/>
              </a:solidFill>
              <a:latin typeface="DM Sans"/>
              <a:ea typeface="DM Sans"/>
              <a:cs typeface="DM Sans"/>
              <a:sym typeface="DM Sans"/>
            </a:endParaRPr>
          </a:p>
          <a:p>
            <a:pPr indent="-314325" lvl="0" marL="457200" rtl="0" algn="l">
              <a:spcBef>
                <a:spcPts val="0"/>
              </a:spcBef>
              <a:spcAft>
                <a:spcPts val="0"/>
              </a:spcAft>
              <a:buClr>
                <a:schemeClr val="dk2"/>
              </a:buClr>
              <a:buSzPts val="1350"/>
              <a:buFont typeface="DM Sans"/>
              <a:buChar char="✓"/>
            </a:pPr>
            <a:r>
              <a:rPr lang="pt-BR" sz="1350">
                <a:solidFill>
                  <a:schemeClr val="dk1"/>
                </a:solidFill>
                <a:latin typeface="DM Sans"/>
                <a:ea typeface="DM Sans"/>
                <a:cs typeface="DM Sans"/>
                <a:sym typeface="DM Sans"/>
              </a:rPr>
              <a:t>-1</a:t>
            </a:r>
            <a:endParaRPr sz="1350">
              <a:solidFill>
                <a:schemeClr val="dk1"/>
              </a:solidFill>
              <a:latin typeface="DM Sans"/>
              <a:ea typeface="DM Sans"/>
              <a:cs typeface="DM Sans"/>
              <a:sym typeface="DM Sans"/>
            </a:endParaRPr>
          </a:p>
          <a:p>
            <a:pPr indent="-314325" lvl="0" marL="457200" rtl="0" algn="l">
              <a:spcBef>
                <a:spcPts val="0"/>
              </a:spcBef>
              <a:spcAft>
                <a:spcPts val="0"/>
              </a:spcAft>
              <a:buClr>
                <a:schemeClr val="dk2"/>
              </a:buClr>
              <a:buSzPts val="1350"/>
              <a:buFont typeface="DM Sans"/>
              <a:buChar char="✓"/>
            </a:pPr>
            <a:r>
              <a:rPr lang="pt-BR" sz="1350">
                <a:solidFill>
                  <a:schemeClr val="dk1"/>
                </a:solidFill>
                <a:latin typeface="DM Sans"/>
                <a:ea typeface="DM Sans"/>
                <a:cs typeface="DM Sans"/>
                <a:sym typeface="DM Sans"/>
              </a:rPr>
              <a:t>9999999</a:t>
            </a:r>
            <a:endParaRPr sz="1350">
              <a:solidFill>
                <a:schemeClr val="dk1"/>
              </a:solidFill>
              <a:latin typeface="DM Sans"/>
              <a:ea typeface="DM Sans"/>
              <a:cs typeface="DM Sans"/>
              <a:sym typeface="DM Sans"/>
            </a:endParaRPr>
          </a:p>
          <a:p>
            <a:pPr indent="-314325" lvl="0" marL="457200" rtl="0" algn="l">
              <a:spcBef>
                <a:spcPts val="0"/>
              </a:spcBef>
              <a:spcAft>
                <a:spcPts val="0"/>
              </a:spcAft>
              <a:buClr>
                <a:schemeClr val="dk2"/>
              </a:buClr>
              <a:buSzPts val="1350"/>
              <a:buFont typeface="DM Sans"/>
              <a:buChar char="✓"/>
            </a:pPr>
            <a:r>
              <a:rPr lang="pt-BR" sz="1350">
                <a:solidFill>
                  <a:schemeClr val="dk1"/>
                </a:solidFill>
                <a:latin typeface="DM Sans"/>
                <a:ea typeface="DM Sans"/>
                <a:cs typeface="DM Sans"/>
                <a:sym typeface="DM Sans"/>
              </a:rPr>
              <a:t>8888888</a:t>
            </a:r>
            <a:endParaRPr sz="1350">
              <a:solidFill>
                <a:schemeClr val="dk1"/>
              </a:solidFill>
              <a:latin typeface="DM Sans"/>
              <a:ea typeface="DM Sans"/>
              <a:cs typeface="DM Sans"/>
              <a:sym typeface="DM Sans"/>
            </a:endParaRPr>
          </a:p>
          <a:p>
            <a:pPr indent="-314325" lvl="0" marL="457200" rtl="0" algn="l">
              <a:spcBef>
                <a:spcPts val="0"/>
              </a:spcBef>
              <a:spcAft>
                <a:spcPts val="0"/>
              </a:spcAft>
              <a:buClr>
                <a:schemeClr val="dk2"/>
              </a:buClr>
              <a:buSzPts val="1350"/>
              <a:buFont typeface="DM Sans"/>
              <a:buChar char="✓"/>
            </a:pPr>
            <a:r>
              <a:rPr lang="pt-BR" sz="1350">
                <a:solidFill>
                  <a:schemeClr val="dk1"/>
                </a:solidFill>
                <a:latin typeface="DM Sans"/>
                <a:ea typeface="DM Sans"/>
                <a:cs typeface="DM Sans"/>
                <a:sym typeface="DM Sans"/>
              </a:rPr>
              <a:t>“”</a:t>
            </a:r>
            <a:endParaRPr sz="1350">
              <a:solidFill>
                <a:schemeClr val="dk1"/>
              </a:solidFill>
              <a:latin typeface="DM Sans"/>
              <a:ea typeface="DM Sans"/>
              <a:cs typeface="DM Sans"/>
              <a:sym typeface="DM Sans"/>
            </a:endParaRPr>
          </a:p>
          <a:p>
            <a:pPr indent="-314325" lvl="0" marL="457200" rtl="0" algn="l">
              <a:spcBef>
                <a:spcPts val="0"/>
              </a:spcBef>
              <a:spcAft>
                <a:spcPts val="0"/>
              </a:spcAft>
              <a:buClr>
                <a:schemeClr val="dk2"/>
              </a:buClr>
              <a:buSzPts val="1350"/>
              <a:buFont typeface="DM Sans"/>
              <a:buChar char="✓"/>
            </a:pPr>
            <a:r>
              <a:rPr lang="pt-BR" sz="1350">
                <a:solidFill>
                  <a:schemeClr val="dk1"/>
                </a:solidFill>
                <a:latin typeface="DM Sans"/>
                <a:ea typeface="DM Sans"/>
                <a:cs typeface="DM Sans"/>
                <a:sym typeface="DM Sans"/>
              </a:rPr>
              <a:t>“missing”</a:t>
            </a:r>
            <a:endParaRPr sz="1350">
              <a:solidFill>
                <a:schemeClr val="dk1"/>
              </a:solidFill>
              <a:latin typeface="DM Sans"/>
              <a:ea typeface="DM Sans"/>
              <a:cs typeface="DM Sans"/>
              <a:sym typeface="DM Sans"/>
            </a:endParaRPr>
          </a:p>
          <a:p>
            <a:pPr indent="-314325" lvl="0" marL="457200" rtl="0" algn="l">
              <a:spcBef>
                <a:spcPts val="0"/>
              </a:spcBef>
              <a:spcAft>
                <a:spcPts val="0"/>
              </a:spcAft>
              <a:buClr>
                <a:schemeClr val="dk2"/>
              </a:buClr>
              <a:buSzPts val="1350"/>
              <a:buFont typeface="DM Sans"/>
              <a:buChar char="✓"/>
            </a:pPr>
            <a:r>
              <a:rPr lang="pt-BR" sz="1350">
                <a:solidFill>
                  <a:schemeClr val="dk1"/>
                </a:solidFill>
                <a:latin typeface="DM Sans"/>
                <a:ea typeface="DM Sans"/>
                <a:cs typeface="DM Sans"/>
                <a:sym typeface="DM Sans"/>
              </a:rPr>
              <a:t>“null”</a:t>
            </a:r>
            <a:endParaRPr sz="1350">
              <a:solidFill>
                <a:schemeClr val="dk1"/>
              </a:solidFill>
              <a:latin typeface="DM Sans"/>
              <a:ea typeface="DM Sans"/>
              <a:cs typeface="DM Sans"/>
              <a:sym typeface="DM Sans"/>
            </a:endParaRPr>
          </a:p>
          <a:p>
            <a:pPr indent="-314325" lvl="0" marL="457200" rtl="0" algn="l">
              <a:spcBef>
                <a:spcPts val="0"/>
              </a:spcBef>
              <a:spcAft>
                <a:spcPts val="0"/>
              </a:spcAft>
              <a:buClr>
                <a:schemeClr val="dk2"/>
              </a:buClr>
              <a:buSzPts val="1350"/>
              <a:buFont typeface="DM Sans"/>
              <a:buChar char="✓"/>
            </a:pPr>
            <a:r>
              <a:rPr lang="pt-BR" sz="1350">
                <a:solidFill>
                  <a:schemeClr val="dk1"/>
                </a:solidFill>
                <a:latin typeface="DM Sans"/>
                <a:ea typeface="DM Sans"/>
                <a:cs typeface="DM Sans"/>
                <a:sym typeface="DM Sans"/>
              </a:rPr>
              <a:t>“NaN”</a:t>
            </a:r>
            <a:endParaRPr sz="1350">
              <a:solidFill>
                <a:schemeClr val="dk1"/>
              </a:solidFill>
              <a:latin typeface="DM Sans"/>
              <a:ea typeface="DM Sans"/>
              <a:cs typeface="DM Sans"/>
              <a:sym typeface="DM Sans"/>
            </a:endParaRPr>
          </a:p>
          <a:p>
            <a:pPr indent="-314325" lvl="0" marL="457200" rtl="0" algn="l">
              <a:spcBef>
                <a:spcPts val="0"/>
              </a:spcBef>
              <a:spcAft>
                <a:spcPts val="0"/>
              </a:spcAft>
              <a:buClr>
                <a:schemeClr val="dk2"/>
              </a:buClr>
              <a:buSzPts val="1350"/>
              <a:buFont typeface="DM Sans"/>
              <a:buChar char="✓"/>
            </a:pPr>
            <a:r>
              <a:rPr lang="pt-BR" sz="1350">
                <a:solidFill>
                  <a:schemeClr val="dk1"/>
                </a:solidFill>
                <a:latin typeface="DM Sans"/>
                <a:ea typeface="DM Sans"/>
                <a:cs typeface="DM Sans"/>
                <a:sym typeface="DM Sans"/>
              </a:rPr>
              <a:t>“sem info”</a:t>
            </a:r>
            <a:endParaRPr sz="1350">
              <a:solidFill>
                <a:schemeClr val="dk1"/>
              </a:solidFill>
              <a:latin typeface="DM Sans"/>
              <a:ea typeface="DM Sans"/>
              <a:cs typeface="DM Sans"/>
              <a:sym typeface="DM Sans"/>
            </a:endParaRPr>
          </a:p>
          <a:p>
            <a:pPr indent="-314325" lvl="0" marL="457200" rtl="0" algn="l">
              <a:spcBef>
                <a:spcPts val="0"/>
              </a:spcBef>
              <a:spcAft>
                <a:spcPts val="0"/>
              </a:spcAft>
              <a:buClr>
                <a:schemeClr val="dk2"/>
              </a:buClr>
              <a:buSzPts val="1350"/>
              <a:buFont typeface="DM Sans"/>
              <a:buChar char="✓"/>
            </a:pPr>
            <a:r>
              <a:rPr lang="pt-BR" sz="1350">
                <a:solidFill>
                  <a:schemeClr val="dk1"/>
                </a:solidFill>
                <a:latin typeface="DM Sans"/>
                <a:ea typeface="DM Sans"/>
                <a:cs typeface="DM Sans"/>
                <a:sym typeface="DM Sans"/>
              </a:rPr>
              <a:t>….</a:t>
            </a:r>
            <a:endParaRPr sz="1350">
              <a:solidFill>
                <a:schemeClr val="dk1"/>
              </a:solidFill>
              <a:latin typeface="DM Sans"/>
              <a:ea typeface="DM Sans"/>
              <a:cs typeface="DM Sans"/>
              <a:sym typeface="DM Sans"/>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pic>
        <p:nvPicPr>
          <p:cNvPr descr="1080p Countdown timer with finishing alarm&#10;&#10;If you enjoy or find useful then please like and subscribe :).&#10;&#10;&quot;“The best things are never arrived at in haste. God is in no hurry; His plans are never rushed.”&#10;― Michael Phillips&quot;" id="332" name="Google Shape;332;p63" title="5 MINUET - TIMER &amp; ALARM - Full HD - COUNTDOWN">
            <a:hlinkClick r:id="rId3"/>
          </p:cNvPr>
          <p:cNvPicPr preferRelativeResize="0"/>
          <p:nvPr/>
        </p:nvPicPr>
        <p:blipFill rotWithShape="1">
          <a:blip r:embed="rId4">
            <a:alphaModFix/>
          </a:blip>
          <a:srcRect b="0" l="0" r="0" t="0"/>
          <a:stretch/>
        </p:blipFill>
        <p:spPr>
          <a:xfrm>
            <a:off x="3386550" y="2938026"/>
            <a:ext cx="2370900" cy="1778180"/>
          </a:xfrm>
          <a:prstGeom prst="rect">
            <a:avLst/>
          </a:prstGeom>
          <a:noFill/>
          <a:ln>
            <a:noFill/>
          </a:ln>
        </p:spPr>
      </p:pic>
      <p:sp>
        <p:nvSpPr>
          <p:cNvPr id="333" name="Google Shape;333;p63"/>
          <p:cNvSpPr txBox="1"/>
          <p:nvPr/>
        </p:nvSpPr>
        <p:spPr>
          <a:xfrm>
            <a:off x="1461300" y="935210"/>
            <a:ext cx="6221400" cy="1431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5000"/>
              <a:buFont typeface="Arial"/>
              <a:buNone/>
            </a:pPr>
            <a:r>
              <a:rPr b="0" i="0" lang="pt-BR" sz="5000" u="none" cap="none" strike="noStrike">
                <a:solidFill>
                  <a:srgbClr val="E8E7E3"/>
                </a:solidFill>
                <a:latin typeface="Arial"/>
                <a:ea typeface="Arial"/>
                <a:cs typeface="Arial"/>
                <a:sym typeface="Arial"/>
              </a:rPr>
              <a:t>☕</a:t>
            </a:r>
            <a:endParaRPr b="0" i="0" sz="5000" u="none" cap="none" strike="noStrike">
              <a:solidFill>
                <a:srgbClr val="E8E7E3"/>
              </a:solidFill>
              <a:latin typeface="Arial"/>
              <a:ea typeface="Arial"/>
              <a:cs typeface="Arial"/>
              <a:sym typeface="Arial"/>
            </a:endParaRPr>
          </a:p>
          <a:p>
            <a:pPr indent="0" lvl="0" marL="0" marR="0" rtl="0" algn="ctr">
              <a:lnSpc>
                <a:spcPct val="90000"/>
              </a:lnSpc>
              <a:spcBef>
                <a:spcPts val="0"/>
              </a:spcBef>
              <a:spcAft>
                <a:spcPts val="0"/>
              </a:spcAft>
              <a:buClr>
                <a:srgbClr val="000000"/>
              </a:buClr>
              <a:buSzPts val="4000"/>
              <a:buFont typeface="Arial"/>
              <a:buNone/>
            </a:pPr>
            <a:r>
              <a:rPr b="1" i="0" lang="pt-BR" sz="4000" u="none" cap="none" strike="noStrike">
                <a:solidFill>
                  <a:srgbClr val="EAFF6A"/>
                </a:solidFill>
                <a:latin typeface="DM Sans"/>
                <a:ea typeface="DM Sans"/>
                <a:cs typeface="DM Sans"/>
                <a:sym typeface="DM Sans"/>
              </a:rPr>
              <a:t>Break</a:t>
            </a:r>
            <a:endParaRPr b="1" i="0" sz="4000" u="none" cap="none" strike="noStrike">
              <a:solidFill>
                <a:schemeClr val="lt1"/>
              </a:solidFill>
              <a:latin typeface="DM Sans"/>
              <a:ea typeface="DM Sans"/>
              <a:cs typeface="DM Sans"/>
              <a:sym typeface="DM Sans"/>
            </a:endParaRPr>
          </a:p>
        </p:txBody>
      </p:sp>
      <p:sp>
        <p:nvSpPr>
          <p:cNvPr id="334" name="Google Shape;334;p63"/>
          <p:cNvSpPr txBox="1"/>
          <p:nvPr/>
        </p:nvSpPr>
        <p:spPr>
          <a:xfrm>
            <a:off x="2675700" y="2320035"/>
            <a:ext cx="37926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0" i="0" lang="pt-BR" sz="2000" u="none" cap="none" strike="noStrike">
                <a:solidFill>
                  <a:schemeClr val="lt1"/>
                </a:solidFill>
                <a:latin typeface="DM Sans"/>
                <a:ea typeface="DM Sans"/>
                <a:cs typeface="DM Sans"/>
                <a:sym typeface="DM Sans"/>
              </a:rPr>
              <a:t>5 minutos e voltamos!</a:t>
            </a:r>
            <a:endParaRPr b="0" i="0" sz="2000" u="none" cap="none" strike="noStrike">
              <a:solidFill>
                <a:schemeClr val="lt1"/>
              </a:solidFill>
              <a:latin typeface="DM Sans"/>
              <a:ea typeface="DM Sans"/>
              <a:cs typeface="DM Sans"/>
              <a:sym typeface="DM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2"/>
                                        </p:tgtEl>
                                        <p:attrNameLst>
                                          <p:attrName>style.visibility</p:attrName>
                                        </p:attrNameLst>
                                      </p:cBhvr>
                                      <p:to>
                                        <p:strVal val="visible"/>
                                      </p:to>
                                    </p:set>
                                    <p:animEffect filter="fade" transition="in">
                                      <p:cBhvr>
                                        <p:cTn dur="1000"/>
                                        <p:tgtEl>
                                          <p:spTgt spid="33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38" name="Shape 338"/>
        <p:cNvGrpSpPr/>
        <p:nvPr/>
      </p:nvGrpSpPr>
      <p:grpSpPr>
        <a:xfrm>
          <a:off x="0" y="0"/>
          <a:ext cx="0" cy="0"/>
          <a:chOff x="0" y="0"/>
          <a:chExt cx="0" cy="0"/>
        </a:xfrm>
      </p:grpSpPr>
      <p:sp>
        <p:nvSpPr>
          <p:cNvPr id="339" name="Google Shape;339;p64"/>
          <p:cNvSpPr txBox="1"/>
          <p:nvPr/>
        </p:nvSpPr>
        <p:spPr>
          <a:xfrm>
            <a:off x="1461300" y="935210"/>
            <a:ext cx="6221400" cy="1431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5000"/>
              <a:buFont typeface="Arial"/>
              <a:buNone/>
            </a:pPr>
            <a:r>
              <a:rPr b="0" i="0" lang="pt-BR" sz="5000" u="none" cap="none" strike="noStrike">
                <a:solidFill>
                  <a:srgbClr val="E8E7E3"/>
                </a:solidFill>
                <a:latin typeface="Arial"/>
                <a:ea typeface="Arial"/>
                <a:cs typeface="Arial"/>
                <a:sym typeface="Arial"/>
              </a:rPr>
              <a:t>☕</a:t>
            </a:r>
            <a:endParaRPr b="0" i="0" sz="5000" u="none" cap="none" strike="noStrike">
              <a:solidFill>
                <a:srgbClr val="E8E7E3"/>
              </a:solidFill>
              <a:latin typeface="Arial"/>
              <a:ea typeface="Arial"/>
              <a:cs typeface="Arial"/>
              <a:sym typeface="Arial"/>
            </a:endParaRPr>
          </a:p>
          <a:p>
            <a:pPr indent="0" lvl="0" marL="0" marR="0" rtl="0" algn="ctr">
              <a:lnSpc>
                <a:spcPct val="90000"/>
              </a:lnSpc>
              <a:spcBef>
                <a:spcPts val="0"/>
              </a:spcBef>
              <a:spcAft>
                <a:spcPts val="0"/>
              </a:spcAft>
              <a:buClr>
                <a:srgbClr val="000000"/>
              </a:buClr>
              <a:buSzPts val="4000"/>
              <a:buFont typeface="Arial"/>
              <a:buNone/>
            </a:pPr>
            <a:r>
              <a:rPr b="1" i="0" lang="pt-BR" sz="4000" u="none" cap="none" strike="noStrike">
                <a:solidFill>
                  <a:srgbClr val="EAFF6A"/>
                </a:solidFill>
                <a:latin typeface="DM Sans"/>
                <a:ea typeface="DM Sans"/>
                <a:cs typeface="DM Sans"/>
                <a:sym typeface="DM Sans"/>
              </a:rPr>
              <a:t>Break</a:t>
            </a:r>
            <a:endParaRPr b="1" i="0" sz="4000" u="none" cap="none" strike="noStrike">
              <a:solidFill>
                <a:schemeClr val="lt1"/>
              </a:solidFill>
              <a:latin typeface="DM Sans"/>
              <a:ea typeface="DM Sans"/>
              <a:cs typeface="DM Sans"/>
              <a:sym typeface="DM Sans"/>
            </a:endParaRPr>
          </a:p>
        </p:txBody>
      </p:sp>
      <p:sp>
        <p:nvSpPr>
          <p:cNvPr id="340" name="Google Shape;340;p64"/>
          <p:cNvSpPr txBox="1"/>
          <p:nvPr/>
        </p:nvSpPr>
        <p:spPr>
          <a:xfrm>
            <a:off x="2675700" y="2320035"/>
            <a:ext cx="37926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0" i="0" lang="pt-BR" sz="2000" u="none" cap="none" strike="noStrike">
                <a:solidFill>
                  <a:schemeClr val="lt1"/>
                </a:solidFill>
                <a:latin typeface="DM Sans"/>
                <a:ea typeface="DM Sans"/>
                <a:cs typeface="DM Sans"/>
                <a:sym typeface="DM Sans"/>
              </a:rPr>
              <a:t>10 minutos e voltamos!</a:t>
            </a:r>
            <a:endParaRPr b="0" i="0" sz="2000" u="none" cap="none" strike="noStrike">
              <a:solidFill>
                <a:schemeClr val="lt1"/>
              </a:solidFill>
              <a:latin typeface="DM Sans"/>
              <a:ea typeface="DM Sans"/>
              <a:cs typeface="DM Sans"/>
              <a:sym typeface="DM Sans"/>
            </a:endParaRPr>
          </a:p>
        </p:txBody>
      </p:sp>
      <p:pic>
        <p:nvPicPr>
          <p:cNvPr descr="1080p Countdown timer with finishing alarm&#10;&#10;If you enjoy or find useful then please like and subscribe :).&#10;&#10;&quot;“You never know beforehand what people are capable of, you have to wait, give it time, it's time that rules, time is our gambling partner on the other side of the table and it holds all the cards of the deck in its hand, we have to guess the winning cards of life, our lives.”&#10;― José Saramago, Blindness&quot;" id="341" name="Google Shape;341;p64" title="10 MINUET - TIMER &amp; ALARM - Full HD - COUNTDOWN">
            <a:hlinkClick r:id="rId3"/>
          </p:cNvPr>
          <p:cNvPicPr preferRelativeResize="0"/>
          <p:nvPr/>
        </p:nvPicPr>
        <p:blipFill rotWithShape="1">
          <a:blip r:embed="rId4">
            <a:alphaModFix/>
          </a:blip>
          <a:srcRect b="0" l="0" r="0" t="0"/>
          <a:stretch/>
        </p:blipFill>
        <p:spPr>
          <a:xfrm>
            <a:off x="3386550" y="2938025"/>
            <a:ext cx="2370900" cy="17781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1"/>
                                        </p:tgtEl>
                                        <p:attrNameLst>
                                          <p:attrName>style.visibility</p:attrName>
                                        </p:attrNameLst>
                                      </p:cBhvr>
                                      <p:to>
                                        <p:strVal val="visible"/>
                                      </p:to>
                                    </p:set>
                                    <p:animEffect filter="fade" transition="in">
                                      <p:cBhvr>
                                        <p:cTn dur="1000"/>
                                        <p:tgtEl>
                                          <p:spTgt spid="34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38"/>
          <p:cNvSpPr txBox="1"/>
          <p:nvPr/>
        </p:nvSpPr>
        <p:spPr>
          <a:xfrm>
            <a:off x="1339500" y="693075"/>
            <a:ext cx="6465000" cy="1088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pt-BR" sz="4000">
                <a:solidFill>
                  <a:srgbClr val="EAFF6A"/>
                </a:solidFill>
                <a:latin typeface="DM Sans"/>
                <a:ea typeface="DM Sans"/>
                <a:cs typeface="DM Sans"/>
                <a:sym typeface="DM Sans"/>
              </a:rPr>
              <a:t>Resumo</a:t>
            </a:r>
            <a:r>
              <a:rPr b="1" lang="pt-BR" sz="4000">
                <a:solidFill>
                  <a:srgbClr val="DEFC52"/>
                </a:solidFill>
                <a:latin typeface="DM Sans"/>
                <a:ea typeface="DM Sans"/>
                <a:cs typeface="DM Sans"/>
                <a:sym typeface="DM Sans"/>
              </a:rPr>
              <a:t> </a:t>
            </a:r>
            <a:endParaRPr b="1" sz="4000">
              <a:solidFill>
                <a:srgbClr val="DEFC52"/>
              </a:solidFill>
              <a:latin typeface="DM Sans"/>
              <a:ea typeface="DM Sans"/>
              <a:cs typeface="DM Sans"/>
              <a:sym typeface="DM Sans"/>
            </a:endParaRPr>
          </a:p>
          <a:p>
            <a:pPr indent="0" lvl="0" marL="0" rtl="0" algn="ctr">
              <a:lnSpc>
                <a:spcPct val="100000"/>
              </a:lnSpc>
              <a:spcBef>
                <a:spcPts val="0"/>
              </a:spcBef>
              <a:spcAft>
                <a:spcPts val="0"/>
              </a:spcAft>
              <a:buNone/>
            </a:pPr>
            <a:r>
              <a:rPr b="1" lang="pt-BR" sz="4000">
                <a:solidFill>
                  <a:schemeClr val="lt1"/>
                </a:solidFill>
                <a:latin typeface="DM Sans"/>
                <a:ea typeface="DM Sans"/>
                <a:cs typeface="DM Sans"/>
                <a:sym typeface="DM Sans"/>
              </a:rPr>
              <a:t>da aula anterior</a:t>
            </a:r>
            <a:endParaRPr sz="4000">
              <a:solidFill>
                <a:schemeClr val="lt1"/>
              </a:solidFill>
              <a:latin typeface="DM Sans"/>
              <a:ea typeface="DM Sans"/>
              <a:cs typeface="DM Sans"/>
              <a:sym typeface="DM Sans"/>
            </a:endParaRPr>
          </a:p>
        </p:txBody>
      </p:sp>
      <p:sp>
        <p:nvSpPr>
          <p:cNvPr id="134" name="Google Shape;134;p38"/>
          <p:cNvSpPr txBox="1"/>
          <p:nvPr/>
        </p:nvSpPr>
        <p:spPr>
          <a:xfrm>
            <a:off x="370675" y="2368625"/>
            <a:ext cx="2658000" cy="392400"/>
          </a:xfrm>
          <a:prstGeom prst="rect">
            <a:avLst/>
          </a:prstGeom>
          <a:noFill/>
          <a:ln>
            <a:noFill/>
          </a:ln>
        </p:spPr>
        <p:txBody>
          <a:bodyPr anchorCtr="0" anchor="t" bIns="91425" lIns="91425" spcFirstLastPara="1" rIns="91425" wrap="square" tIns="91425">
            <a:spAutoFit/>
          </a:bodyPr>
          <a:lstStyle/>
          <a:p>
            <a:pPr indent="-314325" lvl="0" marL="457200" rtl="0" algn="l">
              <a:spcBef>
                <a:spcPts val="0"/>
              </a:spcBef>
              <a:spcAft>
                <a:spcPts val="1000"/>
              </a:spcAft>
              <a:buClr>
                <a:schemeClr val="accent6"/>
              </a:buClr>
              <a:buSzPts val="1350"/>
              <a:buFont typeface="DM Sans"/>
              <a:buChar char="✓"/>
            </a:pPr>
            <a:r>
              <a:rPr lang="pt-BR" sz="1350">
                <a:solidFill>
                  <a:schemeClr val="lt1"/>
                </a:solidFill>
                <a:latin typeface="DM Sans"/>
                <a:ea typeface="DM Sans"/>
                <a:cs typeface="DM Sans"/>
                <a:sym typeface="DM Sans"/>
              </a:rPr>
              <a:t>Duplicidades</a:t>
            </a:r>
            <a:endParaRPr sz="1350">
              <a:solidFill>
                <a:schemeClr val="lt1"/>
              </a:solidFill>
              <a:latin typeface="DM Sans"/>
              <a:ea typeface="DM Sans"/>
              <a:cs typeface="DM Sans"/>
              <a:sym typeface="DM Sans"/>
            </a:endParaRPr>
          </a:p>
        </p:txBody>
      </p:sp>
      <p:sp>
        <p:nvSpPr>
          <p:cNvPr id="135" name="Google Shape;135;p38"/>
          <p:cNvSpPr txBox="1"/>
          <p:nvPr/>
        </p:nvSpPr>
        <p:spPr>
          <a:xfrm>
            <a:off x="3243000" y="2375550"/>
            <a:ext cx="2658000" cy="392400"/>
          </a:xfrm>
          <a:prstGeom prst="rect">
            <a:avLst/>
          </a:prstGeom>
          <a:noFill/>
          <a:ln>
            <a:noFill/>
          </a:ln>
        </p:spPr>
        <p:txBody>
          <a:bodyPr anchorCtr="0" anchor="t" bIns="91425" lIns="91425" spcFirstLastPara="1" rIns="91425" wrap="square" tIns="91425">
            <a:spAutoFit/>
          </a:bodyPr>
          <a:lstStyle/>
          <a:p>
            <a:pPr indent="-314325" lvl="0" marL="457200" rtl="0" algn="l">
              <a:spcBef>
                <a:spcPts val="0"/>
              </a:spcBef>
              <a:spcAft>
                <a:spcPts val="1000"/>
              </a:spcAft>
              <a:buClr>
                <a:schemeClr val="accent6"/>
              </a:buClr>
              <a:buSzPts val="1350"/>
              <a:buFont typeface="DM Sans"/>
              <a:buChar char="✓"/>
            </a:pPr>
            <a:r>
              <a:rPr lang="pt-BR" sz="1350">
                <a:solidFill>
                  <a:schemeClr val="lt1"/>
                </a:solidFill>
                <a:latin typeface="DM Sans"/>
                <a:ea typeface="DM Sans"/>
                <a:cs typeface="DM Sans"/>
                <a:sym typeface="DM Sans"/>
              </a:rPr>
              <a:t>Datas</a:t>
            </a:r>
            <a:endParaRPr sz="1350">
              <a:solidFill>
                <a:schemeClr val="lt1"/>
              </a:solidFill>
              <a:latin typeface="DM Sans"/>
              <a:ea typeface="DM Sans"/>
              <a:cs typeface="DM Sans"/>
              <a:sym typeface="DM Sans"/>
            </a:endParaRPr>
          </a:p>
        </p:txBody>
      </p:sp>
      <p:sp>
        <p:nvSpPr>
          <p:cNvPr id="136" name="Google Shape;136;p38"/>
          <p:cNvSpPr txBox="1"/>
          <p:nvPr/>
        </p:nvSpPr>
        <p:spPr>
          <a:xfrm>
            <a:off x="6567475" y="2375550"/>
            <a:ext cx="2109600" cy="392400"/>
          </a:xfrm>
          <a:prstGeom prst="rect">
            <a:avLst/>
          </a:prstGeom>
          <a:noFill/>
          <a:ln>
            <a:noFill/>
          </a:ln>
        </p:spPr>
        <p:txBody>
          <a:bodyPr anchorCtr="0" anchor="t" bIns="91425" lIns="91425" spcFirstLastPara="1" rIns="91425" wrap="square" tIns="91425">
            <a:spAutoFit/>
          </a:bodyPr>
          <a:lstStyle/>
          <a:p>
            <a:pPr indent="-314325" lvl="0" marL="457200" rtl="0" algn="l">
              <a:spcBef>
                <a:spcPts val="0"/>
              </a:spcBef>
              <a:spcAft>
                <a:spcPts val="1000"/>
              </a:spcAft>
              <a:buClr>
                <a:schemeClr val="accent6"/>
              </a:buClr>
              <a:buSzPts val="1350"/>
              <a:buFont typeface="DM Sans"/>
              <a:buChar char="✓"/>
            </a:pPr>
            <a:r>
              <a:rPr lang="pt-BR" sz="1350">
                <a:solidFill>
                  <a:schemeClr val="lt1"/>
                </a:solidFill>
                <a:latin typeface="DM Sans"/>
                <a:ea typeface="DM Sans"/>
                <a:cs typeface="DM Sans"/>
                <a:sym typeface="DM Sans"/>
              </a:rPr>
              <a:t>Amostragem</a:t>
            </a:r>
            <a:endParaRPr sz="1350">
              <a:solidFill>
                <a:schemeClr val="lt1"/>
              </a:solidFill>
              <a:latin typeface="DM Sans"/>
              <a:ea typeface="DM Sans"/>
              <a:cs typeface="DM Sans"/>
              <a:sym typeface="DM Sans"/>
            </a:endParaRPr>
          </a:p>
        </p:txBody>
      </p:sp>
      <p:pic>
        <p:nvPicPr>
          <p:cNvPr id="137" name="Google Shape;137;p38"/>
          <p:cNvPicPr preferRelativeResize="0"/>
          <p:nvPr/>
        </p:nvPicPr>
        <p:blipFill>
          <a:blip r:embed="rId3">
            <a:alphaModFix/>
          </a:blip>
          <a:stretch>
            <a:fillRect/>
          </a:stretch>
        </p:blipFill>
        <p:spPr>
          <a:xfrm>
            <a:off x="474300" y="2767958"/>
            <a:ext cx="2040824" cy="1724342"/>
          </a:xfrm>
          <a:prstGeom prst="rect">
            <a:avLst/>
          </a:prstGeom>
          <a:noFill/>
          <a:ln>
            <a:noFill/>
          </a:ln>
        </p:spPr>
      </p:pic>
      <p:pic>
        <p:nvPicPr>
          <p:cNvPr id="138" name="Google Shape;138;p38"/>
          <p:cNvPicPr preferRelativeResize="0"/>
          <p:nvPr/>
        </p:nvPicPr>
        <p:blipFill rotWithShape="1">
          <a:blip r:embed="rId4">
            <a:alphaModFix/>
          </a:blip>
          <a:srcRect b="0" l="0" r="0" t="0"/>
          <a:stretch/>
        </p:blipFill>
        <p:spPr>
          <a:xfrm>
            <a:off x="2780750" y="2767950"/>
            <a:ext cx="3424274" cy="1147650"/>
          </a:xfrm>
          <a:prstGeom prst="rect">
            <a:avLst/>
          </a:prstGeom>
          <a:noFill/>
          <a:ln>
            <a:noFill/>
          </a:ln>
        </p:spPr>
      </p:pic>
      <p:pic>
        <p:nvPicPr>
          <p:cNvPr id="139" name="Google Shape;139;p38"/>
          <p:cNvPicPr preferRelativeResize="0"/>
          <p:nvPr/>
        </p:nvPicPr>
        <p:blipFill>
          <a:blip r:embed="rId5">
            <a:alphaModFix/>
          </a:blip>
          <a:stretch>
            <a:fillRect/>
          </a:stretch>
        </p:blipFill>
        <p:spPr>
          <a:xfrm>
            <a:off x="6470650" y="2767950"/>
            <a:ext cx="2324700" cy="151727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65"/>
          <p:cNvSpPr txBox="1"/>
          <p:nvPr/>
        </p:nvSpPr>
        <p:spPr>
          <a:xfrm>
            <a:off x="1100250" y="2058600"/>
            <a:ext cx="6943500" cy="12930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pt-BR" sz="4000">
                <a:solidFill>
                  <a:srgbClr val="EAFF6A"/>
                </a:solidFill>
                <a:latin typeface="DM Sans"/>
                <a:ea typeface="DM Sans"/>
                <a:cs typeface="DM Sans"/>
                <a:sym typeface="DM Sans"/>
              </a:rPr>
              <a:t>Revisão:</a:t>
            </a:r>
            <a:endParaRPr b="1" sz="4000">
              <a:solidFill>
                <a:srgbClr val="EAFF6A"/>
              </a:solidFill>
              <a:latin typeface="DM Sans"/>
              <a:ea typeface="DM Sans"/>
              <a:cs typeface="DM Sans"/>
              <a:sym typeface="DM Sans"/>
            </a:endParaRPr>
          </a:p>
          <a:p>
            <a:pPr indent="0" lvl="0" marL="0" rtl="0" algn="ctr">
              <a:lnSpc>
                <a:spcPct val="90000"/>
              </a:lnSpc>
              <a:spcBef>
                <a:spcPts val="0"/>
              </a:spcBef>
              <a:spcAft>
                <a:spcPts val="0"/>
              </a:spcAft>
              <a:buNone/>
            </a:pPr>
            <a:r>
              <a:rPr b="1" lang="pt-BR" sz="4000">
                <a:solidFill>
                  <a:srgbClr val="EAFF6A"/>
                </a:solidFill>
                <a:latin typeface="DM Sans"/>
                <a:ea typeface="DM Sans"/>
                <a:cs typeface="DM Sans"/>
                <a:sym typeface="DM Sans"/>
              </a:rPr>
              <a:t> Filtros, loc e iloc</a:t>
            </a:r>
            <a:endParaRPr b="1" sz="4000">
              <a:solidFill>
                <a:srgbClr val="EAFF6A"/>
              </a:solidFill>
              <a:latin typeface="DM Sans"/>
              <a:ea typeface="DM Sans"/>
              <a:cs typeface="DM Sans"/>
              <a:sym typeface="DM Sans"/>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pic>
        <p:nvPicPr>
          <p:cNvPr id="351" name="Google Shape;351;p66"/>
          <p:cNvPicPr preferRelativeResize="0"/>
          <p:nvPr/>
        </p:nvPicPr>
        <p:blipFill rotWithShape="1">
          <a:blip r:embed="rId3">
            <a:alphaModFix/>
          </a:blip>
          <a:srcRect b="2619" l="0" r="11582" t="0"/>
          <a:stretch/>
        </p:blipFill>
        <p:spPr>
          <a:xfrm>
            <a:off x="5846400" y="-450"/>
            <a:ext cx="3297600" cy="5144399"/>
          </a:xfrm>
          <a:prstGeom prst="rect">
            <a:avLst/>
          </a:prstGeom>
          <a:noFill/>
          <a:ln>
            <a:noFill/>
          </a:ln>
        </p:spPr>
      </p:pic>
      <p:pic>
        <p:nvPicPr>
          <p:cNvPr id="352" name="Google Shape;352;p66"/>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353" name="Google Shape;353;p66"/>
          <p:cNvSpPr txBox="1"/>
          <p:nvPr/>
        </p:nvSpPr>
        <p:spPr>
          <a:xfrm>
            <a:off x="362225" y="484400"/>
            <a:ext cx="51726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Revisão: Filtros</a:t>
            </a:r>
            <a:endParaRPr b="1" sz="4000">
              <a:solidFill>
                <a:schemeClr val="dk1"/>
              </a:solidFill>
              <a:latin typeface="DM Sans"/>
              <a:ea typeface="DM Sans"/>
              <a:cs typeface="DM Sans"/>
              <a:sym typeface="DM Sans"/>
            </a:endParaRPr>
          </a:p>
        </p:txBody>
      </p:sp>
      <p:sp>
        <p:nvSpPr>
          <p:cNvPr id="354" name="Google Shape;354;p66"/>
          <p:cNvSpPr txBox="1"/>
          <p:nvPr/>
        </p:nvSpPr>
        <p:spPr>
          <a:xfrm>
            <a:off x="362225" y="1720175"/>
            <a:ext cx="4119600" cy="1741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pt-BR" sz="1350">
                <a:solidFill>
                  <a:schemeClr val="dk1"/>
                </a:solidFill>
                <a:latin typeface="DM Sans"/>
                <a:ea typeface="DM Sans"/>
                <a:cs typeface="DM Sans"/>
                <a:sym typeface="DM Sans"/>
              </a:rPr>
              <a:t>Filtrar dados com base em uma condição booleana. A condição é uma série booleana que tem o mesmo comprimento que o DataFrame e é usada para selecionar as linhas que satisfazem a condição.</a:t>
            </a:r>
            <a:endParaRPr sz="1350">
              <a:solidFill>
                <a:schemeClr val="dk1"/>
              </a:solidFill>
              <a:latin typeface="DM Sans"/>
              <a:ea typeface="DM Sans"/>
              <a:cs typeface="DM Sans"/>
              <a:sym typeface="DM Sans"/>
            </a:endParaRPr>
          </a:p>
          <a:p>
            <a:pPr indent="0" lvl="0" marL="0" rtl="0" algn="l">
              <a:spcBef>
                <a:spcPts val="1200"/>
              </a:spcBef>
              <a:spcAft>
                <a:spcPts val="0"/>
              </a:spcAft>
              <a:buNone/>
            </a:pPr>
            <a:r>
              <a:t/>
            </a:r>
            <a:endParaRPr sz="1350">
              <a:solidFill>
                <a:schemeClr val="dk1"/>
              </a:solidFill>
              <a:latin typeface="DM Sans"/>
              <a:ea typeface="DM Sans"/>
              <a:cs typeface="DM Sans"/>
              <a:sym typeface="DM Sans"/>
            </a:endParaRPr>
          </a:p>
        </p:txBody>
      </p:sp>
      <p:pic>
        <p:nvPicPr>
          <p:cNvPr id="355" name="Google Shape;355;p66"/>
          <p:cNvPicPr preferRelativeResize="0"/>
          <p:nvPr/>
        </p:nvPicPr>
        <p:blipFill rotWithShape="1">
          <a:blip r:embed="rId5">
            <a:alphaModFix/>
          </a:blip>
          <a:srcRect b="0" l="0" r="0" t="0"/>
          <a:stretch/>
        </p:blipFill>
        <p:spPr>
          <a:xfrm>
            <a:off x="6452328" y="2761183"/>
            <a:ext cx="1896886" cy="1466242"/>
          </a:xfrm>
          <a:prstGeom prst="rect">
            <a:avLst/>
          </a:prstGeom>
          <a:noFill/>
          <a:ln>
            <a:noFill/>
          </a:ln>
        </p:spPr>
      </p:pic>
      <p:pic>
        <p:nvPicPr>
          <p:cNvPr id="356" name="Google Shape;356;p66"/>
          <p:cNvPicPr preferRelativeResize="0"/>
          <p:nvPr/>
        </p:nvPicPr>
        <p:blipFill rotWithShape="1">
          <a:blip r:embed="rId6">
            <a:alphaModFix/>
          </a:blip>
          <a:srcRect b="0" l="0" r="0" t="0"/>
          <a:stretch/>
        </p:blipFill>
        <p:spPr>
          <a:xfrm>
            <a:off x="6390175" y="1025425"/>
            <a:ext cx="2021200" cy="1586189"/>
          </a:xfrm>
          <a:prstGeom prst="rect">
            <a:avLst/>
          </a:prstGeom>
          <a:noFill/>
          <a:ln>
            <a:noFill/>
          </a:ln>
        </p:spPr>
      </p:pic>
      <p:pic>
        <p:nvPicPr>
          <p:cNvPr id="357" name="Google Shape;357;p66"/>
          <p:cNvPicPr preferRelativeResize="0"/>
          <p:nvPr/>
        </p:nvPicPr>
        <p:blipFill rotWithShape="1">
          <a:blip r:embed="rId7">
            <a:alphaModFix/>
          </a:blip>
          <a:srcRect b="0" l="0" r="0" t="0"/>
          <a:stretch/>
        </p:blipFill>
        <p:spPr>
          <a:xfrm>
            <a:off x="4958800" y="1148775"/>
            <a:ext cx="1368025" cy="11177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pic>
        <p:nvPicPr>
          <p:cNvPr id="362" name="Google Shape;362;p67"/>
          <p:cNvPicPr preferRelativeResize="0"/>
          <p:nvPr/>
        </p:nvPicPr>
        <p:blipFill rotWithShape="1">
          <a:blip r:embed="rId3">
            <a:alphaModFix/>
          </a:blip>
          <a:srcRect b="2619" l="0" r="11582" t="0"/>
          <a:stretch/>
        </p:blipFill>
        <p:spPr>
          <a:xfrm>
            <a:off x="5846400" y="-450"/>
            <a:ext cx="3297600" cy="5144399"/>
          </a:xfrm>
          <a:prstGeom prst="rect">
            <a:avLst/>
          </a:prstGeom>
          <a:noFill/>
          <a:ln>
            <a:noFill/>
          </a:ln>
        </p:spPr>
      </p:pic>
      <p:pic>
        <p:nvPicPr>
          <p:cNvPr id="363" name="Google Shape;363;p67"/>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364" name="Google Shape;364;p67"/>
          <p:cNvSpPr txBox="1"/>
          <p:nvPr/>
        </p:nvSpPr>
        <p:spPr>
          <a:xfrm>
            <a:off x="362225" y="484400"/>
            <a:ext cx="51726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Revisão: </a:t>
            </a:r>
            <a:r>
              <a:rPr b="1" lang="pt-BR" sz="4000">
                <a:solidFill>
                  <a:schemeClr val="dk1"/>
                </a:solidFill>
                <a:latin typeface="DM Sans"/>
                <a:ea typeface="DM Sans"/>
                <a:cs typeface="DM Sans"/>
                <a:sym typeface="DM Sans"/>
              </a:rPr>
              <a:t>loc</a:t>
            </a:r>
            <a:endParaRPr b="1" sz="4000">
              <a:solidFill>
                <a:schemeClr val="dk1"/>
              </a:solidFill>
              <a:latin typeface="DM Sans"/>
              <a:ea typeface="DM Sans"/>
              <a:cs typeface="DM Sans"/>
              <a:sym typeface="DM Sans"/>
            </a:endParaRPr>
          </a:p>
        </p:txBody>
      </p:sp>
      <p:sp>
        <p:nvSpPr>
          <p:cNvPr id="365" name="Google Shape;365;p67"/>
          <p:cNvSpPr txBox="1"/>
          <p:nvPr/>
        </p:nvSpPr>
        <p:spPr>
          <a:xfrm>
            <a:off x="362225" y="1720175"/>
            <a:ext cx="4119600" cy="2219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800"/>
              <a:buFont typeface="Arial"/>
              <a:buNone/>
            </a:pPr>
            <a:r>
              <a:rPr lang="pt-BR" sz="1350">
                <a:solidFill>
                  <a:schemeClr val="dk1"/>
                </a:solidFill>
                <a:latin typeface="DM Sans"/>
                <a:ea typeface="DM Sans"/>
                <a:cs typeface="DM Sans"/>
                <a:sym typeface="DM Sans"/>
              </a:rPr>
              <a:t>É usado para acessar linhas e colunas em um DataFrame usando rótulos. O método aceita dois parâmetros:  </a:t>
            </a:r>
            <a:endParaRPr sz="1350">
              <a:solidFill>
                <a:schemeClr val="dk1"/>
              </a:solidFill>
              <a:latin typeface="DM Sans"/>
              <a:ea typeface="DM Sans"/>
              <a:cs typeface="DM Sans"/>
              <a:sym typeface="DM Sans"/>
            </a:endParaRPr>
          </a:p>
          <a:p>
            <a:pPr indent="-314325" lvl="0" marL="457200" rtl="0" algn="l">
              <a:lnSpc>
                <a:spcPct val="115000"/>
              </a:lnSpc>
              <a:spcBef>
                <a:spcPts val="1200"/>
              </a:spcBef>
              <a:spcAft>
                <a:spcPts val="0"/>
              </a:spcAft>
              <a:buClr>
                <a:schemeClr val="dk1"/>
              </a:buClr>
              <a:buSzPts val="1350"/>
              <a:buFont typeface="DM Sans"/>
              <a:buChar char="●"/>
            </a:pPr>
            <a:r>
              <a:rPr b="1" lang="pt-BR" sz="1350">
                <a:solidFill>
                  <a:schemeClr val="dk1"/>
                </a:solidFill>
                <a:highlight>
                  <a:schemeClr val="accent6"/>
                </a:highlight>
                <a:latin typeface="DM Sans"/>
                <a:ea typeface="DM Sans"/>
                <a:cs typeface="DM Sans"/>
                <a:sym typeface="DM Sans"/>
              </a:rPr>
              <a:t>O primeiro parâmetro</a:t>
            </a:r>
            <a:r>
              <a:rPr b="1" lang="pt-BR" sz="1350">
                <a:solidFill>
                  <a:schemeClr val="dk1"/>
                </a:solidFill>
                <a:latin typeface="DM Sans"/>
                <a:ea typeface="DM Sans"/>
                <a:cs typeface="DM Sans"/>
                <a:sym typeface="DM Sans"/>
              </a:rPr>
              <a:t> </a:t>
            </a:r>
            <a:r>
              <a:rPr lang="pt-BR" sz="1350">
                <a:solidFill>
                  <a:schemeClr val="dk1"/>
                </a:solidFill>
                <a:latin typeface="DM Sans"/>
                <a:ea typeface="DM Sans"/>
                <a:cs typeface="DM Sans"/>
                <a:sym typeface="DM Sans"/>
              </a:rPr>
              <a:t>especifica as linhas que devem ser acessadas</a:t>
            </a:r>
            <a:endParaRPr sz="1350">
              <a:solidFill>
                <a:schemeClr val="dk1"/>
              </a:solidFill>
              <a:latin typeface="DM Sans"/>
              <a:ea typeface="DM Sans"/>
              <a:cs typeface="DM Sans"/>
              <a:sym typeface="DM Sans"/>
            </a:endParaRPr>
          </a:p>
          <a:p>
            <a:pPr indent="-314325" lvl="0" marL="457200" rtl="0" algn="l">
              <a:lnSpc>
                <a:spcPct val="115000"/>
              </a:lnSpc>
              <a:spcBef>
                <a:spcPts val="0"/>
              </a:spcBef>
              <a:spcAft>
                <a:spcPts val="0"/>
              </a:spcAft>
              <a:buClr>
                <a:schemeClr val="dk1"/>
              </a:buClr>
              <a:buSzPts val="1350"/>
              <a:buFont typeface="DM Sans"/>
              <a:buChar char="●"/>
            </a:pPr>
            <a:r>
              <a:rPr b="1" lang="pt-BR" sz="1350">
                <a:solidFill>
                  <a:schemeClr val="dk1"/>
                </a:solidFill>
                <a:highlight>
                  <a:schemeClr val="accent6"/>
                </a:highlight>
                <a:latin typeface="DM Sans"/>
                <a:ea typeface="DM Sans"/>
                <a:cs typeface="DM Sans"/>
                <a:sym typeface="DM Sans"/>
              </a:rPr>
              <a:t>O segundo parâmetro</a:t>
            </a:r>
            <a:r>
              <a:rPr b="1" lang="pt-BR" sz="1350">
                <a:solidFill>
                  <a:schemeClr val="dk1"/>
                </a:solidFill>
                <a:latin typeface="DM Sans"/>
                <a:ea typeface="DM Sans"/>
                <a:cs typeface="DM Sans"/>
                <a:sym typeface="DM Sans"/>
              </a:rPr>
              <a:t> </a:t>
            </a:r>
            <a:r>
              <a:rPr lang="pt-BR" sz="1350">
                <a:solidFill>
                  <a:schemeClr val="dk1"/>
                </a:solidFill>
                <a:latin typeface="DM Sans"/>
                <a:ea typeface="DM Sans"/>
                <a:cs typeface="DM Sans"/>
                <a:sym typeface="DM Sans"/>
              </a:rPr>
              <a:t>especifica as colunas que devem ser acessadas. </a:t>
            </a:r>
            <a:endParaRPr sz="1350">
              <a:solidFill>
                <a:schemeClr val="dk1"/>
              </a:solidFill>
              <a:latin typeface="DM Sans"/>
              <a:ea typeface="DM Sans"/>
              <a:cs typeface="DM Sans"/>
              <a:sym typeface="DM Sans"/>
            </a:endParaRPr>
          </a:p>
          <a:p>
            <a:pPr indent="0" lvl="0" marL="0" rtl="0" algn="l">
              <a:spcBef>
                <a:spcPts val="0"/>
              </a:spcBef>
              <a:spcAft>
                <a:spcPts val="0"/>
              </a:spcAft>
              <a:buNone/>
            </a:pPr>
            <a:r>
              <a:t/>
            </a:r>
            <a:endParaRPr sz="1350">
              <a:solidFill>
                <a:schemeClr val="dk1"/>
              </a:solidFill>
              <a:latin typeface="DM Sans"/>
              <a:ea typeface="DM Sans"/>
              <a:cs typeface="DM Sans"/>
              <a:sym typeface="DM Sans"/>
            </a:endParaRPr>
          </a:p>
        </p:txBody>
      </p:sp>
      <p:pic>
        <p:nvPicPr>
          <p:cNvPr id="366" name="Google Shape;366;p67"/>
          <p:cNvPicPr preferRelativeResize="0"/>
          <p:nvPr/>
        </p:nvPicPr>
        <p:blipFill rotWithShape="1">
          <a:blip r:embed="rId5">
            <a:alphaModFix/>
          </a:blip>
          <a:srcRect b="0" l="0" r="0" t="0"/>
          <a:stretch/>
        </p:blipFill>
        <p:spPr>
          <a:xfrm>
            <a:off x="5065725" y="774575"/>
            <a:ext cx="1368025" cy="1117775"/>
          </a:xfrm>
          <a:prstGeom prst="rect">
            <a:avLst/>
          </a:prstGeom>
          <a:noFill/>
          <a:ln>
            <a:noFill/>
          </a:ln>
        </p:spPr>
      </p:pic>
      <p:pic>
        <p:nvPicPr>
          <p:cNvPr id="367" name="Google Shape;367;p67"/>
          <p:cNvPicPr preferRelativeResize="0"/>
          <p:nvPr/>
        </p:nvPicPr>
        <p:blipFill rotWithShape="1">
          <a:blip r:embed="rId6">
            <a:alphaModFix/>
          </a:blip>
          <a:srcRect b="0" l="0" r="0" t="0"/>
          <a:stretch/>
        </p:blipFill>
        <p:spPr>
          <a:xfrm>
            <a:off x="6513525" y="774570"/>
            <a:ext cx="2131571" cy="1232711"/>
          </a:xfrm>
          <a:prstGeom prst="rect">
            <a:avLst/>
          </a:prstGeom>
          <a:noFill/>
          <a:ln>
            <a:noFill/>
          </a:ln>
        </p:spPr>
      </p:pic>
      <p:pic>
        <p:nvPicPr>
          <p:cNvPr id="368" name="Google Shape;368;p67"/>
          <p:cNvPicPr preferRelativeResize="0"/>
          <p:nvPr/>
        </p:nvPicPr>
        <p:blipFill rotWithShape="1">
          <a:blip r:embed="rId7">
            <a:alphaModFix/>
          </a:blip>
          <a:srcRect b="0" l="0" r="0" t="0"/>
          <a:stretch/>
        </p:blipFill>
        <p:spPr>
          <a:xfrm>
            <a:off x="5995100" y="2376900"/>
            <a:ext cx="2778500" cy="12972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pic>
        <p:nvPicPr>
          <p:cNvPr id="373" name="Google Shape;373;p68"/>
          <p:cNvPicPr preferRelativeResize="0"/>
          <p:nvPr/>
        </p:nvPicPr>
        <p:blipFill rotWithShape="1">
          <a:blip r:embed="rId3">
            <a:alphaModFix/>
          </a:blip>
          <a:srcRect b="2619" l="0" r="11582" t="0"/>
          <a:stretch/>
        </p:blipFill>
        <p:spPr>
          <a:xfrm>
            <a:off x="5846400" y="-450"/>
            <a:ext cx="3297600" cy="5144399"/>
          </a:xfrm>
          <a:prstGeom prst="rect">
            <a:avLst/>
          </a:prstGeom>
          <a:noFill/>
          <a:ln>
            <a:noFill/>
          </a:ln>
        </p:spPr>
      </p:pic>
      <p:pic>
        <p:nvPicPr>
          <p:cNvPr id="374" name="Google Shape;374;p68"/>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375" name="Google Shape;375;p68"/>
          <p:cNvSpPr txBox="1"/>
          <p:nvPr/>
        </p:nvSpPr>
        <p:spPr>
          <a:xfrm>
            <a:off x="362225" y="484400"/>
            <a:ext cx="51726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Revisão: iloc</a:t>
            </a:r>
            <a:endParaRPr b="1" sz="4000">
              <a:solidFill>
                <a:schemeClr val="dk1"/>
              </a:solidFill>
              <a:latin typeface="DM Sans"/>
              <a:ea typeface="DM Sans"/>
              <a:cs typeface="DM Sans"/>
              <a:sym typeface="DM Sans"/>
            </a:endParaRPr>
          </a:p>
        </p:txBody>
      </p:sp>
      <p:sp>
        <p:nvSpPr>
          <p:cNvPr id="376" name="Google Shape;376;p68"/>
          <p:cNvSpPr txBox="1"/>
          <p:nvPr/>
        </p:nvSpPr>
        <p:spPr>
          <a:xfrm>
            <a:off x="362225" y="1720175"/>
            <a:ext cx="4209900" cy="2842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800"/>
              <a:buFont typeface="Arial"/>
              <a:buNone/>
            </a:pPr>
            <a:r>
              <a:rPr lang="pt-BR" sz="1350">
                <a:solidFill>
                  <a:schemeClr val="dk1"/>
                </a:solidFill>
                <a:latin typeface="DM Sans"/>
                <a:ea typeface="DM Sans"/>
                <a:cs typeface="DM Sans"/>
                <a:sym typeface="DM Sans"/>
              </a:rPr>
              <a:t>É usado para acessar linhas e colunas em um DataFrame usando índices inteiros. O método aceita dois parâmetros: </a:t>
            </a:r>
            <a:endParaRPr sz="1350">
              <a:solidFill>
                <a:schemeClr val="dk1"/>
              </a:solidFill>
              <a:latin typeface="DM Sans"/>
              <a:ea typeface="DM Sans"/>
              <a:cs typeface="DM Sans"/>
              <a:sym typeface="DM Sans"/>
            </a:endParaRPr>
          </a:p>
          <a:p>
            <a:pPr indent="-314325" lvl="0" marL="457200" rtl="0" algn="l">
              <a:lnSpc>
                <a:spcPct val="115000"/>
              </a:lnSpc>
              <a:spcBef>
                <a:spcPts val="1200"/>
              </a:spcBef>
              <a:spcAft>
                <a:spcPts val="0"/>
              </a:spcAft>
              <a:buClr>
                <a:schemeClr val="dk2"/>
              </a:buClr>
              <a:buSzPts val="1350"/>
              <a:buFont typeface="DM Sans"/>
              <a:buChar char="✓"/>
            </a:pPr>
            <a:r>
              <a:rPr b="1" lang="pt-BR" sz="1350">
                <a:solidFill>
                  <a:schemeClr val="dk1"/>
                </a:solidFill>
                <a:highlight>
                  <a:schemeClr val="accent6"/>
                </a:highlight>
                <a:latin typeface="DM Sans"/>
                <a:ea typeface="DM Sans"/>
                <a:cs typeface="DM Sans"/>
                <a:sym typeface="DM Sans"/>
              </a:rPr>
              <a:t>O primeiro parâmetro </a:t>
            </a:r>
            <a:r>
              <a:rPr lang="pt-BR" sz="1350">
                <a:solidFill>
                  <a:schemeClr val="dk1"/>
                </a:solidFill>
                <a:latin typeface="DM Sans"/>
                <a:ea typeface="DM Sans"/>
                <a:cs typeface="DM Sans"/>
                <a:sym typeface="DM Sans"/>
              </a:rPr>
              <a:t>especifica as linhas que devem ser acessadas</a:t>
            </a:r>
            <a:endParaRPr sz="1350">
              <a:solidFill>
                <a:schemeClr val="dk1"/>
              </a:solidFill>
              <a:latin typeface="DM Sans"/>
              <a:ea typeface="DM Sans"/>
              <a:cs typeface="DM Sans"/>
              <a:sym typeface="DM Sans"/>
            </a:endParaRPr>
          </a:p>
          <a:p>
            <a:pPr indent="-314325" lvl="0" marL="457200" rtl="0" algn="l">
              <a:lnSpc>
                <a:spcPct val="115000"/>
              </a:lnSpc>
              <a:spcBef>
                <a:spcPts val="0"/>
              </a:spcBef>
              <a:spcAft>
                <a:spcPts val="0"/>
              </a:spcAft>
              <a:buClr>
                <a:schemeClr val="dk2"/>
              </a:buClr>
              <a:buSzPts val="1350"/>
              <a:buFont typeface="DM Sans"/>
              <a:buChar char="✓"/>
            </a:pPr>
            <a:r>
              <a:rPr b="1" lang="pt-BR" sz="1350">
                <a:solidFill>
                  <a:schemeClr val="dk1"/>
                </a:solidFill>
                <a:highlight>
                  <a:schemeClr val="accent6"/>
                </a:highlight>
                <a:latin typeface="DM Sans"/>
                <a:ea typeface="DM Sans"/>
                <a:cs typeface="DM Sans"/>
                <a:sym typeface="DM Sans"/>
              </a:rPr>
              <a:t>O segundo parâmetro </a:t>
            </a:r>
            <a:r>
              <a:rPr lang="pt-BR" sz="1350">
                <a:solidFill>
                  <a:schemeClr val="dk1"/>
                </a:solidFill>
                <a:latin typeface="DM Sans"/>
                <a:ea typeface="DM Sans"/>
                <a:cs typeface="DM Sans"/>
                <a:sym typeface="DM Sans"/>
              </a:rPr>
              <a:t>especifica as colunas que devem ser acessadas. </a:t>
            </a:r>
            <a:endParaRPr sz="1350">
              <a:solidFill>
                <a:schemeClr val="dk1"/>
              </a:solidFill>
              <a:latin typeface="DM Sans"/>
              <a:ea typeface="DM Sans"/>
              <a:cs typeface="DM Sans"/>
              <a:sym typeface="DM Sans"/>
            </a:endParaRPr>
          </a:p>
          <a:p>
            <a:pPr indent="0" lvl="0" marL="0" rtl="0" algn="l">
              <a:spcBef>
                <a:spcPts val="0"/>
              </a:spcBef>
              <a:spcAft>
                <a:spcPts val="0"/>
              </a:spcAft>
              <a:buNone/>
            </a:pPr>
            <a:r>
              <a:rPr lang="pt-BR" sz="1350">
                <a:solidFill>
                  <a:schemeClr val="dk1"/>
                </a:solidFill>
                <a:latin typeface="DM Sans"/>
                <a:ea typeface="DM Sans"/>
                <a:cs typeface="DM Sans"/>
                <a:sym typeface="DM Sans"/>
              </a:rPr>
              <a:t>Tanto </a:t>
            </a:r>
            <a:r>
              <a:rPr b="1" lang="pt-BR" sz="1350">
                <a:solidFill>
                  <a:schemeClr val="dk1"/>
                </a:solidFill>
                <a:latin typeface="DM Sans"/>
                <a:ea typeface="DM Sans"/>
                <a:cs typeface="DM Sans"/>
                <a:sym typeface="DM Sans"/>
              </a:rPr>
              <a:t>loc </a:t>
            </a:r>
            <a:r>
              <a:rPr lang="pt-BR" sz="1350">
                <a:solidFill>
                  <a:schemeClr val="dk1"/>
                </a:solidFill>
                <a:latin typeface="DM Sans"/>
                <a:ea typeface="DM Sans"/>
                <a:cs typeface="DM Sans"/>
                <a:sym typeface="DM Sans"/>
              </a:rPr>
              <a:t>quanto </a:t>
            </a:r>
            <a:r>
              <a:rPr b="1" lang="pt-BR" sz="1350">
                <a:solidFill>
                  <a:schemeClr val="dk1"/>
                </a:solidFill>
                <a:latin typeface="DM Sans"/>
                <a:ea typeface="DM Sans"/>
                <a:cs typeface="DM Sans"/>
                <a:sym typeface="DM Sans"/>
              </a:rPr>
              <a:t>iloc </a:t>
            </a:r>
            <a:r>
              <a:rPr lang="pt-BR" sz="1350">
                <a:solidFill>
                  <a:schemeClr val="dk1"/>
                </a:solidFill>
                <a:latin typeface="DM Sans"/>
                <a:ea typeface="DM Sans"/>
                <a:cs typeface="DM Sans"/>
                <a:sym typeface="DM Sans"/>
              </a:rPr>
              <a:t>podem ser usados para fazer seleções de linhas e colunas em um DataFrame, mas a diferença é que o primeiro usa rótulos enquanto o segundo usa índices inteiros.</a:t>
            </a:r>
            <a:endParaRPr sz="1350">
              <a:solidFill>
                <a:schemeClr val="dk1"/>
              </a:solidFill>
              <a:latin typeface="DM Sans"/>
              <a:ea typeface="DM Sans"/>
              <a:cs typeface="DM Sans"/>
              <a:sym typeface="DM Sans"/>
            </a:endParaRPr>
          </a:p>
        </p:txBody>
      </p:sp>
      <p:pic>
        <p:nvPicPr>
          <p:cNvPr id="377" name="Google Shape;377;p68"/>
          <p:cNvPicPr preferRelativeResize="0"/>
          <p:nvPr/>
        </p:nvPicPr>
        <p:blipFill rotWithShape="1">
          <a:blip r:embed="rId5">
            <a:alphaModFix/>
          </a:blip>
          <a:srcRect b="0" l="0" r="0" t="0"/>
          <a:stretch/>
        </p:blipFill>
        <p:spPr>
          <a:xfrm>
            <a:off x="5065725" y="774575"/>
            <a:ext cx="1368025" cy="1117775"/>
          </a:xfrm>
          <a:prstGeom prst="rect">
            <a:avLst/>
          </a:prstGeom>
          <a:noFill/>
          <a:ln>
            <a:noFill/>
          </a:ln>
        </p:spPr>
      </p:pic>
      <p:pic>
        <p:nvPicPr>
          <p:cNvPr id="378" name="Google Shape;378;p68"/>
          <p:cNvPicPr preferRelativeResize="0"/>
          <p:nvPr/>
        </p:nvPicPr>
        <p:blipFill rotWithShape="1">
          <a:blip r:embed="rId6">
            <a:alphaModFix/>
          </a:blip>
          <a:srcRect b="0" l="0" r="0" t="0"/>
          <a:stretch/>
        </p:blipFill>
        <p:spPr>
          <a:xfrm>
            <a:off x="6598075" y="793425"/>
            <a:ext cx="2081125" cy="1385500"/>
          </a:xfrm>
          <a:prstGeom prst="rect">
            <a:avLst/>
          </a:prstGeom>
          <a:noFill/>
          <a:ln>
            <a:noFill/>
          </a:ln>
        </p:spPr>
      </p:pic>
      <p:pic>
        <p:nvPicPr>
          <p:cNvPr id="379" name="Google Shape;379;p68"/>
          <p:cNvPicPr preferRelativeResize="0"/>
          <p:nvPr/>
        </p:nvPicPr>
        <p:blipFill rotWithShape="1">
          <a:blip r:embed="rId7">
            <a:alphaModFix/>
          </a:blip>
          <a:srcRect b="0" l="0" r="0" t="0"/>
          <a:stretch/>
        </p:blipFill>
        <p:spPr>
          <a:xfrm>
            <a:off x="6265900" y="2428462"/>
            <a:ext cx="2458607" cy="17277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grpSp>
        <p:nvGrpSpPr>
          <p:cNvPr id="384" name="Google Shape;384;p69"/>
          <p:cNvGrpSpPr/>
          <p:nvPr/>
        </p:nvGrpSpPr>
        <p:grpSpPr>
          <a:xfrm>
            <a:off x="4202551" y="994261"/>
            <a:ext cx="738900" cy="738974"/>
            <a:chOff x="974706" y="2467173"/>
            <a:chExt cx="738900" cy="738900"/>
          </a:xfrm>
        </p:grpSpPr>
        <p:sp>
          <p:nvSpPr>
            <p:cNvPr id="385" name="Google Shape;385;p69"/>
            <p:cNvSpPr/>
            <p:nvPr/>
          </p:nvSpPr>
          <p:spPr>
            <a:xfrm>
              <a:off x="974706" y="2467173"/>
              <a:ext cx="738900" cy="7389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86" name="Google Shape;386;p69" title="ícono de actividad en clase"/>
            <p:cNvPicPr preferRelativeResize="0"/>
            <p:nvPr/>
          </p:nvPicPr>
          <p:blipFill>
            <a:blip r:embed="rId3">
              <a:alphaModFix/>
            </a:blip>
            <a:stretch>
              <a:fillRect/>
            </a:stretch>
          </p:blipFill>
          <p:spPr>
            <a:xfrm>
              <a:off x="1109750" y="2610275"/>
              <a:ext cx="452650" cy="452650"/>
            </a:xfrm>
            <a:prstGeom prst="rect">
              <a:avLst/>
            </a:prstGeom>
            <a:noFill/>
            <a:ln>
              <a:noFill/>
            </a:ln>
          </p:spPr>
        </p:pic>
      </p:grpSp>
      <p:sp>
        <p:nvSpPr>
          <p:cNvPr id="387" name="Google Shape;387;p69"/>
          <p:cNvSpPr txBox="1"/>
          <p:nvPr/>
        </p:nvSpPr>
        <p:spPr>
          <a:xfrm>
            <a:off x="1523600" y="1890875"/>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pt-BR" sz="4000">
                <a:solidFill>
                  <a:schemeClr val="dk1"/>
                </a:solidFill>
                <a:latin typeface="DM Sans"/>
                <a:ea typeface="DM Sans"/>
                <a:cs typeface="DM Sans"/>
                <a:sym typeface="DM Sans"/>
              </a:rPr>
              <a:t>Para praticar</a:t>
            </a:r>
            <a:endParaRPr b="1" sz="4000">
              <a:solidFill>
                <a:schemeClr val="dk1"/>
              </a:solidFill>
              <a:latin typeface="DM Sans"/>
              <a:ea typeface="DM Sans"/>
              <a:cs typeface="DM Sans"/>
              <a:sym typeface="DM Sans"/>
            </a:endParaRPr>
          </a:p>
        </p:txBody>
      </p:sp>
      <p:sp>
        <p:nvSpPr>
          <p:cNvPr id="388" name="Google Shape;388;p69"/>
          <p:cNvSpPr txBox="1"/>
          <p:nvPr/>
        </p:nvSpPr>
        <p:spPr>
          <a:xfrm>
            <a:off x="987300" y="3612313"/>
            <a:ext cx="71694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pt-BR" sz="2000">
                <a:solidFill>
                  <a:srgbClr val="999999"/>
                </a:solidFill>
                <a:latin typeface="DM Sans"/>
                <a:ea typeface="DM Sans"/>
                <a:cs typeface="DM Sans"/>
                <a:sym typeface="DM Sans"/>
              </a:rPr>
              <a:t>Duração: 25</a:t>
            </a:r>
            <a:r>
              <a:rPr b="1" lang="pt-BR" sz="2000">
                <a:solidFill>
                  <a:srgbClr val="999999"/>
                </a:solidFill>
                <a:latin typeface="DM Sans"/>
                <a:ea typeface="DM Sans"/>
                <a:cs typeface="DM Sans"/>
                <a:sym typeface="DM Sans"/>
              </a:rPr>
              <a:t> minutos</a:t>
            </a:r>
            <a:endParaRPr b="1" sz="2000">
              <a:solidFill>
                <a:srgbClr val="999999"/>
              </a:solidFill>
              <a:latin typeface="DM Sans"/>
              <a:ea typeface="DM Sans"/>
              <a:cs typeface="DM Sans"/>
              <a:sym typeface="DM Sans"/>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grpSp>
        <p:nvGrpSpPr>
          <p:cNvPr id="393" name="Google Shape;393;p70"/>
          <p:cNvGrpSpPr/>
          <p:nvPr/>
        </p:nvGrpSpPr>
        <p:grpSpPr>
          <a:xfrm>
            <a:off x="501452" y="483061"/>
            <a:ext cx="401518" cy="401518"/>
            <a:chOff x="974706" y="2467173"/>
            <a:chExt cx="738900" cy="738900"/>
          </a:xfrm>
        </p:grpSpPr>
        <p:sp>
          <p:nvSpPr>
            <p:cNvPr id="394" name="Google Shape;394;p70"/>
            <p:cNvSpPr/>
            <p:nvPr/>
          </p:nvSpPr>
          <p:spPr>
            <a:xfrm>
              <a:off x="974706" y="2467173"/>
              <a:ext cx="738900" cy="7389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95" name="Google Shape;395;p70" title="ícono de actividad en clase"/>
            <p:cNvPicPr preferRelativeResize="0"/>
            <p:nvPr/>
          </p:nvPicPr>
          <p:blipFill>
            <a:blip r:embed="rId3">
              <a:alphaModFix/>
            </a:blip>
            <a:stretch>
              <a:fillRect/>
            </a:stretch>
          </p:blipFill>
          <p:spPr>
            <a:xfrm>
              <a:off x="1109750" y="2610275"/>
              <a:ext cx="452650" cy="452650"/>
            </a:xfrm>
            <a:prstGeom prst="rect">
              <a:avLst/>
            </a:prstGeom>
            <a:noFill/>
            <a:ln>
              <a:noFill/>
            </a:ln>
          </p:spPr>
        </p:pic>
      </p:grpSp>
      <p:sp>
        <p:nvSpPr>
          <p:cNvPr id="396" name="Google Shape;396;p70"/>
          <p:cNvSpPr txBox="1"/>
          <p:nvPr/>
        </p:nvSpPr>
        <p:spPr>
          <a:xfrm>
            <a:off x="501450" y="838763"/>
            <a:ext cx="67638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Para praticar</a:t>
            </a:r>
            <a:endParaRPr b="1" sz="4000">
              <a:solidFill>
                <a:schemeClr val="dk1"/>
              </a:solidFill>
              <a:latin typeface="DM Sans"/>
              <a:ea typeface="DM Sans"/>
              <a:cs typeface="DM Sans"/>
              <a:sym typeface="DM Sans"/>
            </a:endParaRPr>
          </a:p>
        </p:txBody>
      </p:sp>
      <p:pic>
        <p:nvPicPr>
          <p:cNvPr id="397" name="Google Shape;397;p70"/>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398" name="Google Shape;398;p70"/>
          <p:cNvSpPr txBox="1"/>
          <p:nvPr/>
        </p:nvSpPr>
        <p:spPr>
          <a:xfrm>
            <a:off x="436575" y="1577675"/>
            <a:ext cx="3840600" cy="2304300"/>
          </a:xfrm>
          <a:prstGeom prst="rect">
            <a:avLst/>
          </a:prstGeom>
          <a:noFill/>
          <a:ln>
            <a:noFill/>
          </a:ln>
        </p:spPr>
        <p:txBody>
          <a:bodyPr anchorCtr="0" anchor="t" bIns="91425" lIns="91425" spcFirstLastPara="1" rIns="91425" wrap="square" tIns="91425">
            <a:spAutoFit/>
          </a:bodyPr>
          <a:lstStyle/>
          <a:p>
            <a:pPr indent="-314325" lvl="0" marL="457200" rtl="0" algn="l">
              <a:lnSpc>
                <a:spcPct val="115000"/>
              </a:lnSpc>
              <a:spcBef>
                <a:spcPts val="0"/>
              </a:spcBef>
              <a:spcAft>
                <a:spcPts val="0"/>
              </a:spcAft>
              <a:buClr>
                <a:schemeClr val="dk2"/>
              </a:buClr>
              <a:buSzPts val="1350"/>
              <a:buFont typeface="DM Sans"/>
              <a:buAutoNum type="arabicPeriod"/>
            </a:pPr>
            <a:r>
              <a:rPr b="1" lang="pt-BR" sz="1350">
                <a:solidFill>
                  <a:schemeClr val="dk1"/>
                </a:solidFill>
                <a:latin typeface="DM Sans"/>
                <a:ea typeface="DM Sans"/>
                <a:cs typeface="DM Sans"/>
                <a:sym typeface="DM Sans"/>
              </a:rPr>
              <a:t>Utilizando a base "realtor-data.csv" (</a:t>
            </a:r>
            <a:r>
              <a:rPr b="1" lang="pt-BR" sz="1350" u="sng">
                <a:solidFill>
                  <a:srgbClr val="999999"/>
                </a:solidFill>
                <a:latin typeface="DM Sans"/>
                <a:ea typeface="DM Sans"/>
                <a:cs typeface="DM Sans"/>
                <a:sym typeface="DM Sans"/>
                <a:hlinkClick r:id="rId5">
                  <a:extLst>
                    <a:ext uri="{A12FA001-AC4F-418D-AE19-62706E023703}">
                      <ahyp:hlinkClr val="tx"/>
                    </a:ext>
                  </a:extLst>
                </a:hlinkClick>
              </a:rPr>
              <a:t>link kaggle</a:t>
            </a:r>
            <a:r>
              <a:rPr b="1" lang="pt-BR" sz="1350">
                <a:solidFill>
                  <a:schemeClr val="dk1"/>
                </a:solidFill>
                <a:latin typeface="DM Sans"/>
                <a:ea typeface="DM Sans"/>
                <a:cs typeface="DM Sans"/>
                <a:sym typeface="DM Sans"/>
              </a:rPr>
              <a:t>) gerar uma base com os seguintes requisitos: </a:t>
            </a:r>
            <a:endParaRPr b="1" sz="1350">
              <a:solidFill>
                <a:schemeClr val="dk1"/>
              </a:solidFill>
              <a:latin typeface="DM Sans"/>
              <a:ea typeface="DM Sans"/>
              <a:cs typeface="DM Sans"/>
              <a:sym typeface="DM Sans"/>
            </a:endParaRPr>
          </a:p>
          <a:p>
            <a:pPr indent="-314325" lvl="0" marL="914400" rtl="0" algn="l">
              <a:lnSpc>
                <a:spcPct val="115000"/>
              </a:lnSpc>
              <a:spcBef>
                <a:spcPts val="0"/>
              </a:spcBef>
              <a:spcAft>
                <a:spcPts val="0"/>
              </a:spcAft>
              <a:buClr>
                <a:schemeClr val="dk2"/>
              </a:buClr>
              <a:buSzPts val="1350"/>
              <a:buFont typeface="DM Sans"/>
              <a:buChar char="✓"/>
            </a:pPr>
            <a:r>
              <a:rPr lang="pt-BR" sz="1350">
                <a:solidFill>
                  <a:schemeClr val="dk1"/>
                </a:solidFill>
                <a:latin typeface="DM Sans"/>
                <a:ea typeface="DM Sans"/>
                <a:cs typeface="DM Sans"/>
                <a:sym typeface="DM Sans"/>
              </a:rPr>
              <a:t>Eliminar as linhas com missing values em variáveis categóricas. </a:t>
            </a:r>
            <a:endParaRPr sz="1350">
              <a:solidFill>
                <a:schemeClr val="dk1"/>
              </a:solidFill>
              <a:latin typeface="DM Sans"/>
              <a:ea typeface="DM Sans"/>
              <a:cs typeface="DM Sans"/>
              <a:sym typeface="DM Sans"/>
            </a:endParaRPr>
          </a:p>
          <a:p>
            <a:pPr indent="-314325" lvl="0" marL="914400" rtl="0" algn="l">
              <a:lnSpc>
                <a:spcPct val="115000"/>
              </a:lnSpc>
              <a:spcBef>
                <a:spcPts val="0"/>
              </a:spcBef>
              <a:spcAft>
                <a:spcPts val="0"/>
              </a:spcAft>
              <a:buClr>
                <a:schemeClr val="dk2"/>
              </a:buClr>
              <a:buSzPts val="1350"/>
              <a:buChar char="✓"/>
            </a:pPr>
            <a:r>
              <a:rPr lang="pt-BR" sz="1350">
                <a:solidFill>
                  <a:schemeClr val="dk1"/>
                </a:solidFill>
                <a:latin typeface="DM Sans"/>
                <a:ea typeface="DM Sans"/>
                <a:cs typeface="DM Sans"/>
                <a:sym typeface="DM Sans"/>
              </a:rPr>
              <a:t>Substituir missing values das colunas </a:t>
            </a:r>
            <a:r>
              <a:rPr b="1" lang="pt-BR" sz="1350">
                <a:solidFill>
                  <a:schemeClr val="dk1"/>
                </a:solidFill>
                <a:latin typeface="DM Sans"/>
                <a:ea typeface="DM Sans"/>
                <a:cs typeface="DM Sans"/>
                <a:sym typeface="DM Sans"/>
              </a:rPr>
              <a:t>bed</a:t>
            </a:r>
            <a:r>
              <a:rPr lang="pt-BR" sz="1350">
                <a:solidFill>
                  <a:schemeClr val="dk1"/>
                </a:solidFill>
                <a:latin typeface="DM Sans"/>
                <a:ea typeface="DM Sans"/>
                <a:cs typeface="DM Sans"/>
                <a:sym typeface="DM Sans"/>
              </a:rPr>
              <a:t> e </a:t>
            </a:r>
            <a:r>
              <a:rPr b="1" lang="pt-BR" sz="1350">
                <a:solidFill>
                  <a:schemeClr val="dk1"/>
                </a:solidFill>
                <a:latin typeface="DM Sans"/>
                <a:ea typeface="DM Sans"/>
                <a:cs typeface="DM Sans"/>
                <a:sym typeface="DM Sans"/>
              </a:rPr>
              <a:t>bath </a:t>
            </a:r>
            <a:r>
              <a:rPr lang="pt-BR" sz="1350">
                <a:solidFill>
                  <a:schemeClr val="dk1"/>
                </a:solidFill>
                <a:latin typeface="DM Sans"/>
                <a:ea typeface="DM Sans"/>
                <a:cs typeface="DM Sans"/>
                <a:sym typeface="DM Sans"/>
              </a:rPr>
              <a:t>por zero. </a:t>
            </a:r>
            <a:endParaRPr sz="1350">
              <a:solidFill>
                <a:schemeClr val="dk1"/>
              </a:solidFill>
              <a:latin typeface="DM Sans"/>
              <a:ea typeface="DM Sans"/>
              <a:cs typeface="DM Sans"/>
              <a:sym typeface="DM Sans"/>
            </a:endParaRPr>
          </a:p>
          <a:p>
            <a:pPr indent="-314325" lvl="0" marL="914400" rtl="0" algn="l">
              <a:lnSpc>
                <a:spcPct val="115000"/>
              </a:lnSpc>
              <a:spcBef>
                <a:spcPts val="0"/>
              </a:spcBef>
              <a:spcAft>
                <a:spcPts val="0"/>
              </a:spcAft>
              <a:buClr>
                <a:schemeClr val="dk2"/>
              </a:buClr>
              <a:buSzPts val="1350"/>
              <a:buChar char="✓"/>
            </a:pPr>
            <a:r>
              <a:rPr lang="pt-BR" sz="1350">
                <a:solidFill>
                  <a:schemeClr val="dk1"/>
                </a:solidFill>
                <a:latin typeface="DM Sans"/>
                <a:ea typeface="DM Sans"/>
                <a:cs typeface="DM Sans"/>
                <a:sym typeface="DM Sans"/>
              </a:rPr>
              <a:t>Substituir missing values das colunas </a:t>
            </a:r>
            <a:r>
              <a:rPr b="1" lang="pt-BR" sz="1350">
                <a:solidFill>
                  <a:schemeClr val="dk1"/>
                </a:solidFill>
                <a:latin typeface="DM Sans"/>
                <a:ea typeface="DM Sans"/>
                <a:cs typeface="DM Sans"/>
                <a:sym typeface="DM Sans"/>
              </a:rPr>
              <a:t>house_size </a:t>
            </a:r>
            <a:r>
              <a:rPr lang="pt-BR" sz="1350">
                <a:solidFill>
                  <a:schemeClr val="dk1"/>
                </a:solidFill>
                <a:latin typeface="DM Sans"/>
                <a:ea typeface="DM Sans"/>
                <a:cs typeface="DM Sans"/>
                <a:sym typeface="DM Sans"/>
              </a:rPr>
              <a:t>pela mediana. </a:t>
            </a:r>
            <a:endParaRPr sz="1350">
              <a:solidFill>
                <a:schemeClr val="dk1"/>
              </a:solidFill>
              <a:latin typeface="DM Sans"/>
              <a:ea typeface="DM Sans"/>
              <a:cs typeface="DM Sans"/>
              <a:sym typeface="DM Sans"/>
            </a:endParaRPr>
          </a:p>
        </p:txBody>
      </p:sp>
      <p:sp>
        <p:nvSpPr>
          <p:cNvPr id="399" name="Google Shape;399;p70"/>
          <p:cNvSpPr txBox="1"/>
          <p:nvPr/>
        </p:nvSpPr>
        <p:spPr>
          <a:xfrm>
            <a:off x="930550" y="468275"/>
            <a:ext cx="2461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1600">
                <a:solidFill>
                  <a:schemeClr val="dk1"/>
                </a:solidFill>
                <a:latin typeface="DM Sans"/>
                <a:ea typeface="DM Sans"/>
                <a:cs typeface="DM Sans"/>
                <a:sym typeface="DM Sans"/>
              </a:rPr>
              <a:t>ATIVIDADE EM SALA</a:t>
            </a:r>
            <a:endParaRPr>
              <a:latin typeface="DM Sans"/>
              <a:ea typeface="DM Sans"/>
              <a:cs typeface="DM Sans"/>
              <a:sym typeface="DM Sans"/>
            </a:endParaRPr>
          </a:p>
        </p:txBody>
      </p:sp>
      <p:pic>
        <p:nvPicPr>
          <p:cNvPr id="400" name="Google Shape;400;p70"/>
          <p:cNvPicPr preferRelativeResize="0"/>
          <p:nvPr/>
        </p:nvPicPr>
        <p:blipFill>
          <a:blip r:embed="rId6">
            <a:alphaModFix/>
          </a:blip>
          <a:stretch>
            <a:fillRect/>
          </a:stretch>
        </p:blipFill>
        <p:spPr>
          <a:xfrm>
            <a:off x="4540175" y="2326175"/>
            <a:ext cx="4216602" cy="1889575"/>
          </a:xfrm>
          <a:prstGeom prst="rect">
            <a:avLst/>
          </a:prstGeom>
          <a:noFill/>
          <a:ln>
            <a:noFill/>
          </a:ln>
        </p:spPr>
      </p:pic>
      <p:sp>
        <p:nvSpPr>
          <p:cNvPr id="401" name="Google Shape;401;p70"/>
          <p:cNvSpPr txBox="1"/>
          <p:nvPr/>
        </p:nvSpPr>
        <p:spPr>
          <a:xfrm>
            <a:off x="4572000" y="1543575"/>
            <a:ext cx="3000000" cy="631500"/>
          </a:xfrm>
          <a:prstGeom prst="rect">
            <a:avLst/>
          </a:prstGeom>
          <a:noFill/>
          <a:ln>
            <a:noFill/>
          </a:ln>
        </p:spPr>
        <p:txBody>
          <a:bodyPr anchorCtr="0" anchor="t" bIns="91425" lIns="91425" spcFirstLastPara="1" rIns="91425" wrap="square" tIns="91425">
            <a:spAutoFit/>
          </a:bodyPr>
          <a:lstStyle/>
          <a:p>
            <a:pPr indent="-314325" lvl="0" marL="457200" rtl="0" algn="l">
              <a:lnSpc>
                <a:spcPct val="115000"/>
              </a:lnSpc>
              <a:spcBef>
                <a:spcPts val="0"/>
              </a:spcBef>
              <a:spcAft>
                <a:spcPts val="0"/>
              </a:spcAft>
              <a:buClr>
                <a:schemeClr val="dk1"/>
              </a:buClr>
              <a:buSzPts val="1350"/>
              <a:buFont typeface="DM Sans"/>
              <a:buAutoNum type="arabicPeriod" startAt="2"/>
            </a:pPr>
            <a:r>
              <a:rPr b="1" lang="pt-BR" sz="1350">
                <a:solidFill>
                  <a:schemeClr val="dk1"/>
                </a:solidFill>
                <a:latin typeface="DM Sans"/>
                <a:ea typeface="DM Sans"/>
                <a:cs typeface="DM Sans"/>
                <a:sym typeface="DM Sans"/>
              </a:rPr>
              <a:t>Da base anterior, criar a seguinte tabela pivot:</a:t>
            </a:r>
            <a:endParaRPr b="1"/>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p71"/>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pt-BR" sz="4000">
                <a:solidFill>
                  <a:srgbClr val="EAFF6A"/>
                </a:solidFill>
                <a:latin typeface="DM Sans"/>
                <a:ea typeface="DM Sans"/>
                <a:cs typeface="DM Sans"/>
                <a:sym typeface="DM Sans"/>
              </a:rPr>
              <a:t>Perguntas?</a:t>
            </a:r>
            <a:endParaRPr b="1" sz="4000">
              <a:solidFill>
                <a:srgbClr val="EAFF6A"/>
              </a:solidFill>
              <a:latin typeface="DM Sans"/>
              <a:ea typeface="DM Sans"/>
              <a:cs typeface="DM Sans"/>
              <a:sym typeface="DM Sans"/>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10" name="Shape 410"/>
        <p:cNvGrpSpPr/>
        <p:nvPr/>
      </p:nvGrpSpPr>
      <p:grpSpPr>
        <a:xfrm>
          <a:off x="0" y="0"/>
          <a:ext cx="0" cy="0"/>
          <a:chOff x="0" y="0"/>
          <a:chExt cx="0" cy="0"/>
        </a:xfrm>
      </p:grpSpPr>
      <p:sp>
        <p:nvSpPr>
          <p:cNvPr id="411" name="Google Shape;411;p72"/>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Como foi a aula?</a:t>
            </a:r>
            <a:endParaRPr b="1" sz="4000">
              <a:solidFill>
                <a:schemeClr val="dk1"/>
              </a:solidFill>
              <a:latin typeface="DM Sans"/>
              <a:ea typeface="DM Sans"/>
              <a:cs typeface="DM Sans"/>
              <a:sym typeface="DM Sans"/>
            </a:endParaRPr>
          </a:p>
        </p:txBody>
      </p:sp>
      <p:sp>
        <p:nvSpPr>
          <p:cNvPr id="412" name="Google Shape;412;p72"/>
          <p:cNvSpPr/>
          <p:nvPr/>
        </p:nvSpPr>
        <p:spPr>
          <a:xfrm>
            <a:off x="4278440" y="1960454"/>
            <a:ext cx="587100" cy="5871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72"/>
          <p:cNvSpPr txBox="1"/>
          <p:nvPr/>
        </p:nvSpPr>
        <p:spPr>
          <a:xfrm>
            <a:off x="990250" y="2766050"/>
            <a:ext cx="19602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pt-BR">
                <a:solidFill>
                  <a:schemeClr val="dk1"/>
                </a:solidFill>
                <a:latin typeface="DM Sans"/>
                <a:ea typeface="DM Sans"/>
                <a:cs typeface="DM Sans"/>
                <a:sym typeface="DM Sans"/>
              </a:rPr>
              <a:t>Que bom</a:t>
            </a:r>
            <a:endParaRPr b="1">
              <a:latin typeface="DM Sans"/>
              <a:ea typeface="DM Sans"/>
              <a:cs typeface="DM Sans"/>
              <a:sym typeface="DM Sans"/>
            </a:endParaRPr>
          </a:p>
        </p:txBody>
      </p:sp>
      <p:sp>
        <p:nvSpPr>
          <p:cNvPr id="414" name="Google Shape;414;p72"/>
          <p:cNvSpPr txBox="1"/>
          <p:nvPr/>
        </p:nvSpPr>
        <p:spPr>
          <a:xfrm>
            <a:off x="3596550" y="2766050"/>
            <a:ext cx="19602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pt-BR">
                <a:solidFill>
                  <a:schemeClr val="dk1"/>
                </a:solidFill>
                <a:latin typeface="DM Sans"/>
                <a:ea typeface="DM Sans"/>
                <a:cs typeface="DM Sans"/>
                <a:sym typeface="DM Sans"/>
              </a:rPr>
              <a:t>Que pena</a:t>
            </a:r>
            <a:endParaRPr b="1">
              <a:latin typeface="DM Sans"/>
              <a:ea typeface="DM Sans"/>
              <a:cs typeface="DM Sans"/>
              <a:sym typeface="DM Sans"/>
            </a:endParaRPr>
          </a:p>
        </p:txBody>
      </p:sp>
      <p:sp>
        <p:nvSpPr>
          <p:cNvPr id="415" name="Google Shape;415;p72"/>
          <p:cNvSpPr/>
          <p:nvPr/>
        </p:nvSpPr>
        <p:spPr>
          <a:xfrm>
            <a:off x="6825776" y="1960479"/>
            <a:ext cx="587100" cy="5871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6" name="Google Shape;416;p72"/>
          <p:cNvCxnSpPr>
            <a:stCxn id="417" idx="6"/>
            <a:endCxn id="412" idx="2"/>
          </p:cNvCxnSpPr>
          <p:nvPr/>
        </p:nvCxnSpPr>
        <p:spPr>
          <a:xfrm>
            <a:off x="2318213" y="2254029"/>
            <a:ext cx="1960200" cy="0"/>
          </a:xfrm>
          <a:prstGeom prst="straightConnector1">
            <a:avLst/>
          </a:prstGeom>
          <a:noFill/>
          <a:ln cap="flat" cmpd="sng" w="9525">
            <a:solidFill>
              <a:srgbClr val="EAFF6A"/>
            </a:solidFill>
            <a:prstDash val="solid"/>
            <a:round/>
            <a:headEnd len="med" w="med" type="none"/>
            <a:tailEnd len="med" w="med" type="none"/>
          </a:ln>
        </p:spPr>
      </p:cxnSp>
      <p:cxnSp>
        <p:nvCxnSpPr>
          <p:cNvPr id="418" name="Google Shape;418;p72"/>
          <p:cNvCxnSpPr>
            <a:stCxn id="412" idx="6"/>
            <a:endCxn id="415" idx="2"/>
          </p:cNvCxnSpPr>
          <p:nvPr/>
        </p:nvCxnSpPr>
        <p:spPr>
          <a:xfrm>
            <a:off x="4865540" y="2254004"/>
            <a:ext cx="1960200" cy="0"/>
          </a:xfrm>
          <a:prstGeom prst="straightConnector1">
            <a:avLst/>
          </a:prstGeom>
          <a:noFill/>
          <a:ln cap="flat" cmpd="sng" w="9525">
            <a:solidFill>
              <a:srgbClr val="EAFF6A"/>
            </a:solidFill>
            <a:prstDash val="solid"/>
            <a:round/>
            <a:headEnd len="med" w="med" type="none"/>
            <a:tailEnd len="med" w="med" type="none"/>
          </a:ln>
        </p:spPr>
      </p:cxnSp>
      <p:sp>
        <p:nvSpPr>
          <p:cNvPr id="419" name="Google Shape;419;p72"/>
          <p:cNvSpPr txBox="1"/>
          <p:nvPr/>
        </p:nvSpPr>
        <p:spPr>
          <a:xfrm>
            <a:off x="6143875" y="2766050"/>
            <a:ext cx="19602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pt-BR">
                <a:solidFill>
                  <a:schemeClr val="dk1"/>
                </a:solidFill>
                <a:latin typeface="DM Sans"/>
                <a:ea typeface="DM Sans"/>
                <a:cs typeface="DM Sans"/>
                <a:sym typeface="DM Sans"/>
              </a:rPr>
              <a:t>Que tal</a:t>
            </a:r>
            <a:endParaRPr b="1">
              <a:latin typeface="DM Sans"/>
              <a:ea typeface="DM Sans"/>
              <a:cs typeface="DM Sans"/>
              <a:sym typeface="DM Sans"/>
            </a:endParaRPr>
          </a:p>
        </p:txBody>
      </p:sp>
      <p:sp>
        <p:nvSpPr>
          <p:cNvPr id="420" name="Google Shape;420;p72"/>
          <p:cNvSpPr txBox="1"/>
          <p:nvPr/>
        </p:nvSpPr>
        <p:spPr>
          <a:xfrm>
            <a:off x="1049225" y="3192575"/>
            <a:ext cx="1950900" cy="11094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Clr>
                <a:schemeClr val="dk1"/>
              </a:buClr>
              <a:buSzPts val="1100"/>
              <a:buFont typeface="Arial"/>
              <a:buNone/>
            </a:pPr>
            <a:r>
              <a:rPr lang="pt-BR" sz="1350">
                <a:solidFill>
                  <a:schemeClr val="dk1"/>
                </a:solidFill>
                <a:latin typeface="DM Sans"/>
                <a:ea typeface="DM Sans"/>
                <a:cs typeface="DM Sans"/>
                <a:sym typeface="DM Sans"/>
              </a:rPr>
              <a:t>O que foi super legal na aula e podemos sempre trazer para as próximas?</a:t>
            </a:r>
            <a:endParaRPr sz="1350">
              <a:latin typeface="DM Sans"/>
              <a:ea typeface="DM Sans"/>
              <a:cs typeface="DM Sans"/>
              <a:sym typeface="DM Sans"/>
            </a:endParaRPr>
          </a:p>
        </p:txBody>
      </p:sp>
      <p:sp>
        <p:nvSpPr>
          <p:cNvPr id="421" name="Google Shape;421;p72"/>
          <p:cNvSpPr txBox="1"/>
          <p:nvPr/>
        </p:nvSpPr>
        <p:spPr>
          <a:xfrm>
            <a:off x="3596550" y="3192575"/>
            <a:ext cx="1950900" cy="870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Clr>
                <a:schemeClr val="dk1"/>
              </a:buClr>
              <a:buSzPts val="1100"/>
              <a:buFont typeface="Arial"/>
              <a:buNone/>
            </a:pPr>
            <a:r>
              <a:rPr lang="pt-BR" sz="1350">
                <a:solidFill>
                  <a:schemeClr val="dk1"/>
                </a:solidFill>
                <a:latin typeface="DM Sans"/>
                <a:ea typeface="DM Sans"/>
                <a:cs typeface="DM Sans"/>
                <a:sym typeface="DM Sans"/>
              </a:rPr>
              <a:t>O que você acha que não funcionou bem e precisamos melhorar?</a:t>
            </a:r>
            <a:endParaRPr sz="1350">
              <a:latin typeface="DM Sans"/>
              <a:ea typeface="DM Sans"/>
              <a:cs typeface="DM Sans"/>
              <a:sym typeface="DM Sans"/>
            </a:endParaRPr>
          </a:p>
        </p:txBody>
      </p:sp>
      <p:sp>
        <p:nvSpPr>
          <p:cNvPr id="422" name="Google Shape;422;p72"/>
          <p:cNvSpPr txBox="1"/>
          <p:nvPr/>
        </p:nvSpPr>
        <p:spPr>
          <a:xfrm>
            <a:off x="6143875" y="3192575"/>
            <a:ext cx="1950900" cy="870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Clr>
                <a:schemeClr val="dk1"/>
              </a:buClr>
              <a:buSzPts val="1100"/>
              <a:buFont typeface="Arial"/>
              <a:buNone/>
            </a:pPr>
            <a:r>
              <a:rPr lang="pt-BR" sz="1350">
                <a:solidFill>
                  <a:schemeClr val="dk1"/>
                </a:solidFill>
                <a:latin typeface="DM Sans"/>
                <a:ea typeface="DM Sans"/>
                <a:cs typeface="DM Sans"/>
                <a:sym typeface="DM Sans"/>
              </a:rPr>
              <a:t>Qual sugestão deveríamos tentar em próximas aulas?</a:t>
            </a:r>
            <a:endParaRPr sz="1350">
              <a:latin typeface="DM Sans"/>
              <a:ea typeface="DM Sans"/>
              <a:cs typeface="DM Sans"/>
              <a:sym typeface="DM Sans"/>
            </a:endParaRPr>
          </a:p>
        </p:txBody>
      </p:sp>
      <p:sp>
        <p:nvSpPr>
          <p:cNvPr id="423" name="Google Shape;423;p72"/>
          <p:cNvSpPr txBox="1"/>
          <p:nvPr/>
        </p:nvSpPr>
        <p:spPr>
          <a:xfrm>
            <a:off x="4364888" y="1953850"/>
            <a:ext cx="414300" cy="6003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pt-BR" sz="3000">
                <a:solidFill>
                  <a:schemeClr val="dk1"/>
                </a:solidFill>
                <a:latin typeface="DM Sans"/>
                <a:ea typeface="DM Sans"/>
                <a:cs typeface="DM Sans"/>
                <a:sym typeface="DM Sans"/>
              </a:rPr>
              <a:t>2</a:t>
            </a:r>
            <a:endParaRPr b="1" sz="3000">
              <a:solidFill>
                <a:schemeClr val="dk1"/>
              </a:solidFill>
              <a:latin typeface="DM Sans"/>
              <a:ea typeface="DM Sans"/>
              <a:cs typeface="DM Sans"/>
              <a:sym typeface="DM Sans"/>
            </a:endParaRPr>
          </a:p>
        </p:txBody>
      </p:sp>
      <p:sp>
        <p:nvSpPr>
          <p:cNvPr id="424" name="Google Shape;424;p72"/>
          <p:cNvSpPr txBox="1"/>
          <p:nvPr/>
        </p:nvSpPr>
        <p:spPr>
          <a:xfrm>
            <a:off x="6912188" y="1953850"/>
            <a:ext cx="414300" cy="6003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pt-BR" sz="3000">
                <a:solidFill>
                  <a:schemeClr val="dk1"/>
                </a:solidFill>
                <a:latin typeface="DM Sans"/>
                <a:ea typeface="DM Sans"/>
                <a:cs typeface="DM Sans"/>
                <a:sym typeface="DM Sans"/>
              </a:rPr>
              <a:t>3</a:t>
            </a:r>
            <a:endParaRPr b="1" sz="3000">
              <a:solidFill>
                <a:schemeClr val="dk1"/>
              </a:solidFill>
              <a:latin typeface="DM Sans"/>
              <a:ea typeface="DM Sans"/>
              <a:cs typeface="DM Sans"/>
              <a:sym typeface="DM Sans"/>
            </a:endParaRPr>
          </a:p>
        </p:txBody>
      </p:sp>
      <p:grpSp>
        <p:nvGrpSpPr>
          <p:cNvPr id="425" name="Google Shape;425;p72"/>
          <p:cNvGrpSpPr/>
          <p:nvPr/>
        </p:nvGrpSpPr>
        <p:grpSpPr>
          <a:xfrm>
            <a:off x="1731113" y="1953850"/>
            <a:ext cx="587100" cy="600300"/>
            <a:chOff x="1731113" y="1953850"/>
            <a:chExt cx="587100" cy="600300"/>
          </a:xfrm>
        </p:grpSpPr>
        <p:sp>
          <p:nvSpPr>
            <p:cNvPr id="417" name="Google Shape;417;p72"/>
            <p:cNvSpPr/>
            <p:nvPr/>
          </p:nvSpPr>
          <p:spPr>
            <a:xfrm>
              <a:off x="1731113" y="1960479"/>
              <a:ext cx="587100" cy="5871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72"/>
            <p:cNvSpPr txBox="1"/>
            <p:nvPr/>
          </p:nvSpPr>
          <p:spPr>
            <a:xfrm>
              <a:off x="1817525" y="1953850"/>
              <a:ext cx="414300" cy="6003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pt-BR" sz="3000">
                  <a:solidFill>
                    <a:schemeClr val="dk1"/>
                  </a:solidFill>
                  <a:latin typeface="DM Sans"/>
                  <a:ea typeface="DM Sans"/>
                  <a:cs typeface="DM Sans"/>
                  <a:sym typeface="DM Sans"/>
                </a:rPr>
                <a:t>1</a:t>
              </a:r>
              <a:endParaRPr b="1" sz="3000">
                <a:solidFill>
                  <a:schemeClr val="dk1"/>
                </a:solidFill>
                <a:latin typeface="DM Sans"/>
                <a:ea typeface="DM Sans"/>
                <a:cs typeface="DM Sans"/>
                <a:sym typeface="DM Sans"/>
              </a:endParaRPr>
            </a:p>
          </p:txBody>
        </p:sp>
      </p:gr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sp>
        <p:nvSpPr>
          <p:cNvPr id="431" name="Google Shape;431;p73"/>
          <p:cNvSpPr txBox="1"/>
          <p:nvPr/>
        </p:nvSpPr>
        <p:spPr>
          <a:xfrm>
            <a:off x="741962" y="1166875"/>
            <a:ext cx="4490400" cy="1403700"/>
          </a:xfrm>
          <a:prstGeom prst="rect">
            <a:avLst/>
          </a:prstGeom>
          <a:noFill/>
          <a:ln>
            <a:noFill/>
          </a:ln>
        </p:spPr>
        <p:txBody>
          <a:bodyPr anchorCtr="0" anchor="t" bIns="91425" lIns="91425" spcFirstLastPara="1" rIns="91425" wrap="square" tIns="91425">
            <a:spAutoFit/>
          </a:bodyPr>
          <a:lstStyle/>
          <a:p>
            <a:pPr indent="0" lvl="0" marL="0" marR="0" rtl="0" algn="r">
              <a:lnSpc>
                <a:spcPct val="90000"/>
              </a:lnSpc>
              <a:spcBef>
                <a:spcPts val="0"/>
              </a:spcBef>
              <a:spcAft>
                <a:spcPts val="0"/>
              </a:spcAft>
              <a:buClr>
                <a:srgbClr val="000000"/>
              </a:buClr>
              <a:buSzPts val="4400"/>
              <a:buFont typeface="Arial"/>
              <a:buNone/>
            </a:pPr>
            <a:r>
              <a:rPr b="1" i="0" lang="pt-BR" sz="4400" u="none" cap="none" strike="noStrike">
                <a:solidFill>
                  <a:srgbClr val="EAFF6A"/>
                </a:solidFill>
                <a:latin typeface="DM Sans"/>
                <a:ea typeface="DM Sans"/>
                <a:cs typeface="DM Sans"/>
                <a:sym typeface="DM Sans"/>
              </a:rPr>
              <a:t>O que você achou da aula?</a:t>
            </a:r>
            <a:endParaRPr b="1" i="0" sz="4400" u="none" cap="none" strike="noStrike">
              <a:solidFill>
                <a:srgbClr val="EAFF6A"/>
              </a:solidFill>
              <a:latin typeface="DM Sans"/>
              <a:ea typeface="DM Sans"/>
              <a:cs typeface="DM Sans"/>
              <a:sym typeface="DM Sans"/>
            </a:endParaRPr>
          </a:p>
        </p:txBody>
      </p:sp>
      <p:sp>
        <p:nvSpPr>
          <p:cNvPr id="432" name="Google Shape;432;p73"/>
          <p:cNvSpPr txBox="1"/>
          <p:nvPr/>
        </p:nvSpPr>
        <p:spPr>
          <a:xfrm>
            <a:off x="5397545" y="3224100"/>
            <a:ext cx="3004500" cy="969600"/>
          </a:xfrm>
          <a:prstGeom prst="rect">
            <a:avLst/>
          </a:prstGeom>
          <a:noFill/>
          <a:ln>
            <a:noFill/>
          </a:ln>
        </p:spPr>
        <p:txBody>
          <a:bodyPr anchorCtr="0" anchor="t" bIns="91425" lIns="91425" spcFirstLastPara="1" rIns="91425" wrap="square" tIns="91425">
            <a:spAutoFit/>
          </a:bodyPr>
          <a:lstStyle/>
          <a:p>
            <a:pPr indent="-336550" lvl="0" marL="457200" marR="0" rtl="0" algn="l">
              <a:lnSpc>
                <a:spcPct val="100000"/>
              </a:lnSpc>
              <a:spcBef>
                <a:spcPts val="0"/>
              </a:spcBef>
              <a:spcAft>
                <a:spcPts val="0"/>
              </a:spcAft>
              <a:buClr>
                <a:schemeClr val="lt1"/>
              </a:buClr>
              <a:buSzPts val="1700"/>
              <a:buFont typeface="DM Sans"/>
              <a:buAutoNum type="arabicPeriod"/>
            </a:pPr>
            <a:r>
              <a:rPr i="0" lang="pt-BR" sz="1700" u="none" cap="none" strike="noStrike">
                <a:solidFill>
                  <a:schemeClr val="lt1"/>
                </a:solidFill>
                <a:latin typeface="DM Sans"/>
                <a:ea typeface="DM Sans"/>
                <a:cs typeface="DM Sans"/>
                <a:sym typeface="DM Sans"/>
              </a:rPr>
              <a:t>Acesse a plataforma</a:t>
            </a:r>
            <a:endParaRPr i="0" sz="1700" u="none" cap="none" strike="noStrike">
              <a:solidFill>
                <a:schemeClr val="lt1"/>
              </a:solidFill>
              <a:latin typeface="DM Sans"/>
              <a:ea typeface="DM Sans"/>
              <a:cs typeface="DM Sans"/>
              <a:sym typeface="DM Sans"/>
            </a:endParaRPr>
          </a:p>
          <a:p>
            <a:pPr indent="-336550" lvl="0" marL="457200" marR="0" rtl="0" algn="l">
              <a:lnSpc>
                <a:spcPct val="100000"/>
              </a:lnSpc>
              <a:spcBef>
                <a:spcPts val="0"/>
              </a:spcBef>
              <a:spcAft>
                <a:spcPts val="0"/>
              </a:spcAft>
              <a:buClr>
                <a:schemeClr val="lt1"/>
              </a:buClr>
              <a:buSzPts val="1700"/>
              <a:buFont typeface="DM Sans"/>
              <a:buAutoNum type="arabicPeriod"/>
            </a:pPr>
            <a:r>
              <a:rPr i="0" lang="pt-BR" sz="1700" u="none" cap="none" strike="noStrike">
                <a:solidFill>
                  <a:schemeClr val="lt1"/>
                </a:solidFill>
                <a:latin typeface="DM Sans"/>
                <a:ea typeface="DM Sans"/>
                <a:cs typeface="DM Sans"/>
                <a:sym typeface="DM Sans"/>
              </a:rPr>
              <a:t>Vá na aula do dia</a:t>
            </a:r>
            <a:endParaRPr i="0" sz="1700" u="none" cap="none" strike="noStrike">
              <a:solidFill>
                <a:schemeClr val="lt1"/>
              </a:solidFill>
              <a:latin typeface="DM Sans"/>
              <a:ea typeface="DM Sans"/>
              <a:cs typeface="DM Sans"/>
              <a:sym typeface="DM Sans"/>
            </a:endParaRPr>
          </a:p>
          <a:p>
            <a:pPr indent="-336550" lvl="0" marL="457200" marR="0" rtl="0" algn="l">
              <a:lnSpc>
                <a:spcPct val="100000"/>
              </a:lnSpc>
              <a:spcBef>
                <a:spcPts val="0"/>
              </a:spcBef>
              <a:spcAft>
                <a:spcPts val="0"/>
              </a:spcAft>
              <a:buClr>
                <a:schemeClr val="lt1"/>
              </a:buClr>
              <a:buSzPts val="1700"/>
              <a:buFont typeface="DM Sans"/>
              <a:buAutoNum type="arabicPeriod"/>
            </a:pPr>
            <a:r>
              <a:rPr i="0" lang="pt-BR" sz="1700" u="none" cap="none" strike="noStrike">
                <a:solidFill>
                  <a:schemeClr val="lt1"/>
                </a:solidFill>
                <a:latin typeface="DM Sans"/>
                <a:ea typeface="DM Sans"/>
                <a:cs typeface="DM Sans"/>
                <a:sym typeface="DM Sans"/>
              </a:rPr>
              <a:t>Clique em </a:t>
            </a:r>
            <a:r>
              <a:rPr i="0" lang="pt-BR" sz="1700" u="none" cap="none" strike="noStrike">
                <a:solidFill>
                  <a:schemeClr val="dk1"/>
                </a:solidFill>
                <a:highlight>
                  <a:srgbClr val="EAFF6A"/>
                </a:highlight>
                <a:latin typeface="DM Sans"/>
                <a:ea typeface="DM Sans"/>
                <a:cs typeface="DM Sans"/>
                <a:sym typeface="DM Sans"/>
              </a:rPr>
              <a:t>Avaliar</a:t>
            </a:r>
            <a:endParaRPr i="0" sz="1700" u="none" cap="none" strike="noStrike">
              <a:solidFill>
                <a:schemeClr val="dk1"/>
              </a:solidFill>
              <a:highlight>
                <a:srgbClr val="EAFF6A"/>
              </a:highlight>
              <a:latin typeface="DM Sans"/>
              <a:ea typeface="DM Sans"/>
              <a:cs typeface="DM Sans"/>
              <a:sym typeface="DM Sans"/>
            </a:endParaRPr>
          </a:p>
        </p:txBody>
      </p:sp>
      <p:grpSp>
        <p:nvGrpSpPr>
          <p:cNvPr id="433" name="Google Shape;433;p73"/>
          <p:cNvGrpSpPr/>
          <p:nvPr/>
        </p:nvGrpSpPr>
        <p:grpSpPr>
          <a:xfrm>
            <a:off x="1527125" y="2646775"/>
            <a:ext cx="3705225" cy="923925"/>
            <a:chOff x="4463725" y="2301200"/>
            <a:chExt cx="3705225" cy="923925"/>
          </a:xfrm>
        </p:grpSpPr>
        <p:pic>
          <p:nvPicPr>
            <p:cNvPr id="434" name="Google Shape;434;p73"/>
            <p:cNvPicPr preferRelativeResize="0"/>
            <p:nvPr/>
          </p:nvPicPr>
          <p:blipFill rotWithShape="1">
            <a:blip r:embed="rId3">
              <a:alphaModFix/>
            </a:blip>
            <a:srcRect b="0" l="0" r="0" t="0"/>
            <a:stretch/>
          </p:blipFill>
          <p:spPr>
            <a:xfrm>
              <a:off x="4463725" y="2301200"/>
              <a:ext cx="3705225" cy="923925"/>
            </a:xfrm>
            <a:prstGeom prst="rect">
              <a:avLst/>
            </a:prstGeom>
            <a:noFill/>
            <a:ln>
              <a:noFill/>
            </a:ln>
          </p:spPr>
        </p:pic>
        <p:pic>
          <p:nvPicPr>
            <p:cNvPr id="435" name="Google Shape;435;p73"/>
            <p:cNvPicPr preferRelativeResize="0"/>
            <p:nvPr/>
          </p:nvPicPr>
          <p:blipFill rotWithShape="1">
            <a:blip r:embed="rId4">
              <a:alphaModFix/>
            </a:blip>
            <a:srcRect b="0" l="0" r="0" t="0"/>
            <a:stretch/>
          </p:blipFill>
          <p:spPr>
            <a:xfrm rot="-1227742">
              <a:off x="6045954" y="2821352"/>
              <a:ext cx="266496" cy="344899"/>
            </a:xfrm>
            <a:prstGeom prst="rect">
              <a:avLst/>
            </a:prstGeom>
            <a:noFill/>
            <a:ln>
              <a:noFill/>
            </a:ln>
          </p:spPr>
        </p:pic>
      </p:grpSp>
      <p:sp>
        <p:nvSpPr>
          <p:cNvPr id="436" name="Google Shape;436;p73"/>
          <p:cNvSpPr txBox="1"/>
          <p:nvPr/>
        </p:nvSpPr>
        <p:spPr>
          <a:xfrm>
            <a:off x="1527113" y="3661200"/>
            <a:ext cx="5947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i="0" lang="pt-BR" sz="1400" u="none" cap="none" strike="noStrike">
                <a:solidFill>
                  <a:srgbClr val="EAFF6A"/>
                </a:solidFill>
                <a:latin typeface="DM Sans"/>
                <a:ea typeface="DM Sans"/>
                <a:cs typeface="DM Sans"/>
                <a:sym typeface="DM Sans"/>
              </a:rPr>
              <a:t>Seu feedback vale pontos para o Top 10!! 😎</a:t>
            </a:r>
            <a:endParaRPr i="0" sz="1400" u="none" cap="none" strike="noStrike">
              <a:solidFill>
                <a:srgbClr val="EAFF6A"/>
              </a:solidFill>
              <a:latin typeface="DM Sans"/>
              <a:ea typeface="DM Sans"/>
              <a:cs typeface="DM Sans"/>
              <a:sym typeface="DM Sans"/>
            </a:endParaRPr>
          </a:p>
        </p:txBody>
      </p:sp>
      <p:sp>
        <p:nvSpPr>
          <p:cNvPr id="437" name="Google Shape;437;p73"/>
          <p:cNvSpPr txBox="1"/>
          <p:nvPr/>
        </p:nvSpPr>
        <p:spPr>
          <a:xfrm>
            <a:off x="5397538" y="2826038"/>
            <a:ext cx="2345400" cy="477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900"/>
              <a:buFont typeface="Arial"/>
              <a:buNone/>
            </a:pPr>
            <a:r>
              <a:rPr b="1" i="0" lang="pt-BR" sz="1900" u="none" cap="none" strike="noStrike">
                <a:solidFill>
                  <a:schemeClr val="lt1"/>
                </a:solidFill>
                <a:latin typeface="DM Sans"/>
                <a:ea typeface="DM Sans"/>
                <a:cs typeface="DM Sans"/>
                <a:sym typeface="DM Sans"/>
              </a:rPr>
              <a:t>Deixe sua opinião!</a:t>
            </a:r>
            <a:endParaRPr b="1" i="0" sz="1900" u="none" cap="none" strike="noStrike">
              <a:solidFill>
                <a:schemeClr val="lt1"/>
              </a:solidFill>
              <a:latin typeface="DM Sans"/>
              <a:ea typeface="DM Sans"/>
              <a:cs typeface="DM Sans"/>
              <a:sym typeface="DM Sans"/>
            </a:endParaRPr>
          </a:p>
        </p:txBody>
      </p:sp>
      <p:pic>
        <p:nvPicPr>
          <p:cNvPr id="438" name="Google Shape;438;p73"/>
          <p:cNvPicPr preferRelativeResize="0"/>
          <p:nvPr/>
        </p:nvPicPr>
        <p:blipFill rotWithShape="1">
          <a:blip r:embed="rId5">
            <a:alphaModFix/>
          </a:blip>
          <a:srcRect b="14381" l="0" r="0" t="7840"/>
          <a:stretch/>
        </p:blipFill>
        <p:spPr>
          <a:xfrm>
            <a:off x="5473738" y="1273263"/>
            <a:ext cx="1996400" cy="155277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grpSp>
        <p:nvGrpSpPr>
          <p:cNvPr id="443" name="Google Shape;443;p74"/>
          <p:cNvGrpSpPr/>
          <p:nvPr/>
        </p:nvGrpSpPr>
        <p:grpSpPr>
          <a:xfrm>
            <a:off x="4202553" y="1463338"/>
            <a:ext cx="738900" cy="738974"/>
            <a:chOff x="3137108" y="2467173"/>
            <a:chExt cx="738900" cy="738900"/>
          </a:xfrm>
        </p:grpSpPr>
        <p:sp>
          <p:nvSpPr>
            <p:cNvPr id="444" name="Google Shape;444;p74"/>
            <p:cNvSpPr/>
            <p:nvPr/>
          </p:nvSpPr>
          <p:spPr>
            <a:xfrm>
              <a:off x="3137108" y="2467173"/>
              <a:ext cx="738900" cy="7389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45" name="Google Shape;445;p74" title="ícono de desafío entregable"/>
            <p:cNvPicPr preferRelativeResize="0"/>
            <p:nvPr/>
          </p:nvPicPr>
          <p:blipFill>
            <a:blip r:embed="rId3">
              <a:alphaModFix/>
            </a:blip>
            <a:stretch>
              <a:fillRect/>
            </a:stretch>
          </p:blipFill>
          <p:spPr>
            <a:xfrm>
              <a:off x="3284109" y="2622263"/>
              <a:ext cx="428721" cy="428726"/>
            </a:xfrm>
            <a:prstGeom prst="rect">
              <a:avLst/>
            </a:prstGeom>
            <a:noFill/>
            <a:ln>
              <a:noFill/>
            </a:ln>
          </p:spPr>
        </p:pic>
      </p:grpSp>
      <p:sp>
        <p:nvSpPr>
          <p:cNvPr id="446" name="Google Shape;446;p74"/>
          <p:cNvSpPr txBox="1"/>
          <p:nvPr/>
        </p:nvSpPr>
        <p:spPr>
          <a:xfrm>
            <a:off x="1461300" y="2202288"/>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Clr>
                <a:schemeClr val="dk1"/>
              </a:buClr>
              <a:buSzPts val="1100"/>
              <a:buFont typeface="Arial"/>
              <a:buNone/>
            </a:pPr>
            <a:r>
              <a:rPr b="1" lang="pt-BR" sz="4000">
                <a:solidFill>
                  <a:schemeClr val="dk1"/>
                </a:solidFill>
                <a:latin typeface="DM Sans"/>
                <a:ea typeface="DM Sans"/>
                <a:cs typeface="DM Sans"/>
                <a:sym typeface="DM Sans"/>
              </a:rPr>
              <a:t>Tratamento das Bases </a:t>
            </a:r>
            <a:endParaRPr b="1" sz="4000">
              <a:solidFill>
                <a:schemeClr val="dk1"/>
              </a:solidFill>
              <a:highlight>
                <a:srgbClr val="EAFF6A"/>
              </a:highlight>
              <a:latin typeface="DM Sans"/>
              <a:ea typeface="DM Sans"/>
              <a:cs typeface="DM Sans"/>
              <a:sym typeface="DM Sans"/>
            </a:endParaRPr>
          </a:p>
        </p:txBody>
      </p:sp>
      <p:sp>
        <p:nvSpPr>
          <p:cNvPr id="447" name="Google Shape;447;p74"/>
          <p:cNvSpPr txBox="1"/>
          <p:nvPr/>
        </p:nvSpPr>
        <p:spPr>
          <a:xfrm>
            <a:off x="2676150" y="2865675"/>
            <a:ext cx="37917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pt-BR" sz="2000">
                <a:solidFill>
                  <a:schemeClr val="dk2"/>
                </a:solidFill>
                <a:latin typeface="DM Sans"/>
                <a:ea typeface="DM Sans"/>
                <a:cs typeface="DM Sans"/>
                <a:sym typeface="DM Sans"/>
              </a:rPr>
              <a:t>DESAFIO OBRIGATÓRIO</a:t>
            </a:r>
            <a:endParaRPr sz="1800">
              <a:solidFill>
                <a:schemeClr val="dk2"/>
              </a:solidFill>
              <a:latin typeface="DM Sans"/>
              <a:ea typeface="DM Sans"/>
              <a:cs typeface="DM Sans"/>
              <a:sym typeface="DM San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39"/>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pt-BR" sz="4000">
                <a:solidFill>
                  <a:srgbClr val="EAFF6A"/>
                </a:solidFill>
                <a:latin typeface="DM Sans"/>
                <a:ea typeface="DM Sans"/>
                <a:cs typeface="DM Sans"/>
                <a:sym typeface="DM Sans"/>
              </a:rPr>
              <a:t>Perguntas?</a:t>
            </a:r>
            <a:endParaRPr b="1" sz="4000">
              <a:solidFill>
                <a:srgbClr val="EAFF6A"/>
              </a:solidFill>
              <a:latin typeface="DM Sans"/>
              <a:ea typeface="DM Sans"/>
              <a:cs typeface="DM Sans"/>
              <a:sym typeface="DM Sans"/>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 name="Shape 451"/>
        <p:cNvGrpSpPr/>
        <p:nvPr/>
      </p:nvGrpSpPr>
      <p:grpSpPr>
        <a:xfrm>
          <a:off x="0" y="0"/>
          <a:ext cx="0" cy="0"/>
          <a:chOff x="0" y="0"/>
          <a:chExt cx="0" cy="0"/>
        </a:xfrm>
      </p:grpSpPr>
      <p:grpSp>
        <p:nvGrpSpPr>
          <p:cNvPr id="452" name="Google Shape;452;p75"/>
          <p:cNvGrpSpPr/>
          <p:nvPr/>
        </p:nvGrpSpPr>
        <p:grpSpPr>
          <a:xfrm>
            <a:off x="472126" y="482986"/>
            <a:ext cx="401518" cy="401518"/>
            <a:chOff x="3137108" y="2467173"/>
            <a:chExt cx="738900" cy="738900"/>
          </a:xfrm>
        </p:grpSpPr>
        <p:sp>
          <p:nvSpPr>
            <p:cNvPr id="453" name="Google Shape;453;p75"/>
            <p:cNvSpPr/>
            <p:nvPr/>
          </p:nvSpPr>
          <p:spPr>
            <a:xfrm>
              <a:off x="3137108" y="2467173"/>
              <a:ext cx="738900" cy="7389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54" name="Google Shape;454;p75" title="ícono de desafío entregable"/>
            <p:cNvPicPr preferRelativeResize="0"/>
            <p:nvPr/>
          </p:nvPicPr>
          <p:blipFill>
            <a:blip r:embed="rId3">
              <a:alphaModFix/>
            </a:blip>
            <a:stretch>
              <a:fillRect/>
            </a:stretch>
          </p:blipFill>
          <p:spPr>
            <a:xfrm>
              <a:off x="3284109" y="2622263"/>
              <a:ext cx="428721" cy="428726"/>
            </a:xfrm>
            <a:prstGeom prst="rect">
              <a:avLst/>
            </a:prstGeom>
            <a:noFill/>
            <a:ln>
              <a:noFill/>
            </a:ln>
          </p:spPr>
        </p:pic>
      </p:grpSp>
      <p:sp>
        <p:nvSpPr>
          <p:cNvPr id="455" name="Google Shape;455;p75"/>
          <p:cNvSpPr txBox="1"/>
          <p:nvPr/>
        </p:nvSpPr>
        <p:spPr>
          <a:xfrm>
            <a:off x="457350" y="1638275"/>
            <a:ext cx="3834600" cy="34239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pt-BR" sz="1350">
                <a:solidFill>
                  <a:schemeClr val="dk1"/>
                </a:solidFill>
                <a:latin typeface="DM Sans"/>
                <a:ea typeface="DM Sans"/>
                <a:cs typeface="DM Sans"/>
                <a:sym typeface="DM Sans"/>
              </a:rPr>
              <a:t>Descrição</a:t>
            </a:r>
            <a:endParaRPr b="1" sz="1350">
              <a:solidFill>
                <a:schemeClr val="dk1"/>
              </a:solidFill>
              <a:latin typeface="DM Sans"/>
              <a:ea typeface="DM Sans"/>
              <a:cs typeface="DM Sans"/>
              <a:sym typeface="DM Sans"/>
            </a:endParaRPr>
          </a:p>
          <a:p>
            <a:pPr indent="0" lvl="0" marL="0" rtl="0" algn="l">
              <a:lnSpc>
                <a:spcPct val="30000"/>
              </a:lnSpc>
              <a:spcBef>
                <a:spcPts val="0"/>
              </a:spcBef>
              <a:spcAft>
                <a:spcPts val="0"/>
              </a:spcAft>
              <a:buNone/>
            </a:pPr>
            <a:r>
              <a:t/>
            </a:r>
            <a:endParaRPr b="1" sz="1350">
              <a:latin typeface="DM Sans"/>
              <a:ea typeface="DM Sans"/>
              <a:cs typeface="DM Sans"/>
              <a:sym typeface="DM Sans"/>
            </a:endParaRPr>
          </a:p>
          <a:p>
            <a:pPr indent="-314325" lvl="0" marL="457200" rtl="0" algn="l">
              <a:lnSpc>
                <a:spcPct val="100000"/>
              </a:lnSpc>
              <a:spcBef>
                <a:spcPts val="0"/>
              </a:spcBef>
              <a:spcAft>
                <a:spcPts val="0"/>
              </a:spcAft>
              <a:buClr>
                <a:schemeClr val="dk2"/>
              </a:buClr>
              <a:buSzPts val="1350"/>
              <a:buFont typeface="DM Sans"/>
              <a:buChar char="✓"/>
            </a:pPr>
            <a:r>
              <a:rPr lang="pt-BR" sz="1350">
                <a:solidFill>
                  <a:schemeClr val="dk2"/>
                </a:solidFill>
                <a:latin typeface="DM Sans"/>
                <a:ea typeface="DM Sans"/>
                <a:cs typeface="DM Sans"/>
                <a:sym typeface="DM Sans"/>
              </a:rPr>
              <a:t>Realizar o tratamento das bases coletadas</a:t>
            </a:r>
            <a:r>
              <a:rPr b="1" lang="pt-BR" sz="1350">
                <a:solidFill>
                  <a:schemeClr val="dk2"/>
                </a:solidFill>
                <a:latin typeface="DM Sans"/>
                <a:ea typeface="DM Sans"/>
                <a:cs typeface="DM Sans"/>
                <a:sym typeface="DM Sans"/>
              </a:rPr>
              <a:t> via API do projeto final na aula 12.</a:t>
            </a:r>
            <a:endParaRPr b="1" sz="1350">
              <a:latin typeface="DM Sans"/>
              <a:ea typeface="DM Sans"/>
              <a:cs typeface="DM Sans"/>
              <a:sym typeface="DM Sans"/>
            </a:endParaRPr>
          </a:p>
          <a:p>
            <a:pPr indent="0" lvl="0" marL="0" rtl="0" algn="l">
              <a:lnSpc>
                <a:spcPct val="100000"/>
              </a:lnSpc>
              <a:spcBef>
                <a:spcPts val="800"/>
              </a:spcBef>
              <a:spcAft>
                <a:spcPts val="0"/>
              </a:spcAft>
              <a:buNone/>
            </a:pPr>
            <a:r>
              <a:rPr b="1" lang="pt-BR" sz="1350">
                <a:solidFill>
                  <a:schemeClr val="dk1"/>
                </a:solidFill>
                <a:latin typeface="DM Sans"/>
                <a:ea typeface="DM Sans"/>
                <a:cs typeface="DM Sans"/>
                <a:sym typeface="DM Sans"/>
              </a:rPr>
              <a:t>Aspectos a incluir</a:t>
            </a:r>
            <a:endParaRPr b="1" sz="1350">
              <a:solidFill>
                <a:schemeClr val="dk1"/>
              </a:solidFill>
              <a:latin typeface="DM Sans"/>
              <a:ea typeface="DM Sans"/>
              <a:cs typeface="DM Sans"/>
              <a:sym typeface="DM Sans"/>
            </a:endParaRPr>
          </a:p>
          <a:p>
            <a:pPr indent="0" lvl="0" marL="0" rtl="0" algn="l">
              <a:lnSpc>
                <a:spcPct val="30000"/>
              </a:lnSpc>
              <a:spcBef>
                <a:spcPts val="0"/>
              </a:spcBef>
              <a:spcAft>
                <a:spcPts val="0"/>
              </a:spcAft>
              <a:buNone/>
            </a:pPr>
            <a:r>
              <a:t/>
            </a:r>
            <a:endParaRPr b="1" sz="1350">
              <a:latin typeface="DM Sans"/>
              <a:ea typeface="DM Sans"/>
              <a:cs typeface="DM Sans"/>
              <a:sym typeface="DM Sans"/>
            </a:endParaRPr>
          </a:p>
          <a:p>
            <a:pPr indent="-314325" lvl="0" marL="457200" rtl="0" algn="l">
              <a:lnSpc>
                <a:spcPct val="100000"/>
              </a:lnSpc>
              <a:spcBef>
                <a:spcPts val="0"/>
              </a:spcBef>
              <a:spcAft>
                <a:spcPts val="0"/>
              </a:spcAft>
              <a:buClr>
                <a:schemeClr val="dk2"/>
              </a:buClr>
              <a:buSzPts val="1350"/>
              <a:buFont typeface="DM Sans"/>
              <a:buChar char="✓"/>
            </a:pPr>
            <a:r>
              <a:rPr lang="pt-BR" sz="1350">
                <a:solidFill>
                  <a:schemeClr val="dk2"/>
                </a:solidFill>
                <a:latin typeface="DM Sans"/>
                <a:ea typeface="DM Sans"/>
                <a:cs typeface="DM Sans"/>
                <a:sym typeface="DM Sans"/>
              </a:rPr>
              <a:t>Ajuste os nomes das colunas e linhas. </a:t>
            </a:r>
            <a:endParaRPr sz="1350">
              <a:solidFill>
                <a:schemeClr val="dk2"/>
              </a:solidFill>
              <a:latin typeface="DM Sans"/>
              <a:ea typeface="DM Sans"/>
              <a:cs typeface="DM Sans"/>
              <a:sym typeface="DM Sans"/>
            </a:endParaRPr>
          </a:p>
          <a:p>
            <a:pPr indent="-314325" lvl="0" marL="457200" rtl="0" algn="l">
              <a:lnSpc>
                <a:spcPct val="100000"/>
              </a:lnSpc>
              <a:spcBef>
                <a:spcPts val="0"/>
              </a:spcBef>
              <a:spcAft>
                <a:spcPts val="0"/>
              </a:spcAft>
              <a:buClr>
                <a:schemeClr val="dk2"/>
              </a:buClr>
              <a:buSzPts val="1350"/>
              <a:buFont typeface="DM Sans"/>
              <a:buChar char="✓"/>
            </a:pPr>
            <a:r>
              <a:rPr lang="pt-BR" sz="1350">
                <a:solidFill>
                  <a:schemeClr val="dk2"/>
                </a:solidFill>
                <a:latin typeface="DM Sans"/>
                <a:ea typeface="DM Sans"/>
                <a:cs typeface="DM Sans"/>
                <a:sym typeface="DM Sans"/>
              </a:rPr>
              <a:t>Filtros de linhas e colunas, se necessário. </a:t>
            </a:r>
            <a:endParaRPr sz="1350">
              <a:solidFill>
                <a:schemeClr val="dk2"/>
              </a:solidFill>
              <a:latin typeface="DM Sans"/>
              <a:ea typeface="DM Sans"/>
              <a:cs typeface="DM Sans"/>
              <a:sym typeface="DM Sans"/>
            </a:endParaRPr>
          </a:p>
          <a:p>
            <a:pPr indent="-314325" lvl="0" marL="457200" rtl="0" algn="l">
              <a:lnSpc>
                <a:spcPct val="100000"/>
              </a:lnSpc>
              <a:spcBef>
                <a:spcPts val="0"/>
              </a:spcBef>
              <a:spcAft>
                <a:spcPts val="0"/>
              </a:spcAft>
              <a:buClr>
                <a:schemeClr val="dk2"/>
              </a:buClr>
              <a:buSzPts val="1350"/>
              <a:buFont typeface="DM Sans"/>
              <a:buChar char="✓"/>
            </a:pPr>
            <a:r>
              <a:rPr lang="pt-BR" sz="1350">
                <a:solidFill>
                  <a:schemeClr val="dk2"/>
                </a:solidFill>
                <a:latin typeface="DM Sans"/>
                <a:ea typeface="DM Sans"/>
                <a:cs typeface="DM Sans"/>
                <a:sym typeface="DM Sans"/>
              </a:rPr>
              <a:t>unstack e/ou stack.</a:t>
            </a:r>
            <a:endParaRPr sz="1350">
              <a:solidFill>
                <a:schemeClr val="dk2"/>
              </a:solidFill>
              <a:latin typeface="DM Sans"/>
              <a:ea typeface="DM Sans"/>
              <a:cs typeface="DM Sans"/>
              <a:sym typeface="DM Sans"/>
            </a:endParaRPr>
          </a:p>
          <a:p>
            <a:pPr indent="-314325" lvl="0" marL="457200" rtl="0" algn="l">
              <a:lnSpc>
                <a:spcPct val="100000"/>
              </a:lnSpc>
              <a:spcBef>
                <a:spcPts val="0"/>
              </a:spcBef>
              <a:spcAft>
                <a:spcPts val="0"/>
              </a:spcAft>
              <a:buClr>
                <a:schemeClr val="dk2"/>
              </a:buClr>
              <a:buSzPts val="1350"/>
              <a:buFont typeface="DM Sans"/>
              <a:buChar char="✓"/>
            </a:pPr>
            <a:r>
              <a:rPr lang="pt-BR" sz="1350">
                <a:solidFill>
                  <a:schemeClr val="dk2"/>
                </a:solidFill>
                <a:latin typeface="DM Sans"/>
                <a:ea typeface="DM Sans"/>
                <a:cs typeface="DM Sans"/>
                <a:sym typeface="DM Sans"/>
              </a:rPr>
              <a:t>Tratamento do tipo das variáveis.</a:t>
            </a:r>
            <a:endParaRPr sz="1350">
              <a:solidFill>
                <a:schemeClr val="dk2"/>
              </a:solidFill>
              <a:latin typeface="DM Sans"/>
              <a:ea typeface="DM Sans"/>
              <a:cs typeface="DM Sans"/>
              <a:sym typeface="DM Sans"/>
            </a:endParaRPr>
          </a:p>
          <a:p>
            <a:pPr indent="-314325" lvl="0" marL="457200" rtl="0" algn="l">
              <a:lnSpc>
                <a:spcPct val="100000"/>
              </a:lnSpc>
              <a:spcBef>
                <a:spcPts val="0"/>
              </a:spcBef>
              <a:spcAft>
                <a:spcPts val="0"/>
              </a:spcAft>
              <a:buClr>
                <a:schemeClr val="dk2"/>
              </a:buClr>
              <a:buSzPts val="1350"/>
              <a:buFont typeface="DM Sans"/>
              <a:buChar char="✓"/>
            </a:pPr>
            <a:r>
              <a:rPr lang="pt-BR" sz="1350">
                <a:solidFill>
                  <a:schemeClr val="dk2"/>
                </a:solidFill>
                <a:latin typeface="DM Sans"/>
                <a:ea typeface="DM Sans"/>
                <a:cs typeface="DM Sans"/>
                <a:sym typeface="DM Sans"/>
              </a:rPr>
              <a:t>Ajuste de missing.</a:t>
            </a:r>
            <a:endParaRPr sz="1350">
              <a:solidFill>
                <a:schemeClr val="dk2"/>
              </a:solidFill>
              <a:latin typeface="DM Sans"/>
              <a:ea typeface="DM Sans"/>
              <a:cs typeface="DM Sans"/>
              <a:sym typeface="DM Sans"/>
            </a:endParaRPr>
          </a:p>
          <a:p>
            <a:pPr indent="-314325" lvl="0" marL="457200" rtl="0" algn="l">
              <a:lnSpc>
                <a:spcPct val="100000"/>
              </a:lnSpc>
              <a:spcBef>
                <a:spcPts val="0"/>
              </a:spcBef>
              <a:spcAft>
                <a:spcPts val="0"/>
              </a:spcAft>
              <a:buClr>
                <a:schemeClr val="dk2"/>
              </a:buClr>
              <a:buSzPts val="1350"/>
              <a:buFont typeface="DM Sans"/>
              <a:buChar char="✓"/>
            </a:pPr>
            <a:r>
              <a:rPr lang="pt-BR" sz="1350">
                <a:solidFill>
                  <a:schemeClr val="dk2"/>
                </a:solidFill>
                <a:latin typeface="DM Sans"/>
                <a:ea typeface="DM Sans"/>
                <a:cs typeface="DM Sans"/>
                <a:sym typeface="DM Sans"/>
              </a:rPr>
              <a:t>Tratamento de colunas string. </a:t>
            </a:r>
            <a:endParaRPr sz="1350">
              <a:solidFill>
                <a:schemeClr val="dk2"/>
              </a:solidFill>
              <a:latin typeface="DM Sans"/>
              <a:ea typeface="DM Sans"/>
              <a:cs typeface="DM Sans"/>
              <a:sym typeface="DM Sans"/>
            </a:endParaRPr>
          </a:p>
          <a:p>
            <a:pPr indent="0" lvl="0" marL="0" rtl="0" algn="l">
              <a:lnSpc>
                <a:spcPct val="100000"/>
              </a:lnSpc>
              <a:spcBef>
                <a:spcPts val="800"/>
              </a:spcBef>
              <a:spcAft>
                <a:spcPts val="0"/>
              </a:spcAft>
              <a:buNone/>
            </a:pPr>
            <a:r>
              <a:t/>
            </a:r>
            <a:endParaRPr sz="1350">
              <a:latin typeface="DM Sans"/>
              <a:ea typeface="DM Sans"/>
              <a:cs typeface="DM Sans"/>
              <a:sym typeface="DM Sans"/>
            </a:endParaRPr>
          </a:p>
          <a:p>
            <a:pPr indent="0" lvl="0" marL="0" rtl="0" algn="l">
              <a:lnSpc>
                <a:spcPct val="100000"/>
              </a:lnSpc>
              <a:spcBef>
                <a:spcPts val="0"/>
              </a:spcBef>
              <a:spcAft>
                <a:spcPts val="800"/>
              </a:spcAft>
              <a:buNone/>
            </a:pPr>
            <a:r>
              <a:t/>
            </a:r>
            <a:endParaRPr sz="1350" u="sng">
              <a:solidFill>
                <a:srgbClr val="83AEFB"/>
              </a:solidFill>
              <a:latin typeface="DM Sans"/>
              <a:ea typeface="DM Sans"/>
              <a:cs typeface="DM Sans"/>
              <a:sym typeface="DM Sans"/>
            </a:endParaRPr>
          </a:p>
        </p:txBody>
      </p:sp>
      <p:sp>
        <p:nvSpPr>
          <p:cNvPr id="456" name="Google Shape;456;p75"/>
          <p:cNvSpPr txBox="1"/>
          <p:nvPr/>
        </p:nvSpPr>
        <p:spPr>
          <a:xfrm>
            <a:off x="501450" y="899375"/>
            <a:ext cx="731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Tratamento das Bases</a:t>
            </a:r>
            <a:endParaRPr b="1" sz="4000">
              <a:solidFill>
                <a:schemeClr val="dk1"/>
              </a:solidFill>
              <a:latin typeface="DM Sans"/>
              <a:ea typeface="DM Sans"/>
              <a:cs typeface="DM Sans"/>
              <a:sym typeface="DM Sans"/>
            </a:endParaRPr>
          </a:p>
        </p:txBody>
      </p:sp>
      <p:pic>
        <p:nvPicPr>
          <p:cNvPr id="457" name="Google Shape;457;p75"/>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458" name="Google Shape;458;p75"/>
          <p:cNvSpPr txBox="1"/>
          <p:nvPr/>
        </p:nvSpPr>
        <p:spPr>
          <a:xfrm>
            <a:off x="930550" y="468275"/>
            <a:ext cx="2461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1600">
                <a:solidFill>
                  <a:schemeClr val="dk1"/>
                </a:solidFill>
                <a:latin typeface="DM Sans"/>
                <a:ea typeface="DM Sans"/>
                <a:cs typeface="DM Sans"/>
                <a:sym typeface="DM Sans"/>
              </a:rPr>
              <a:t>DESAFIO OBRIGATÓRIO</a:t>
            </a:r>
            <a:endParaRPr>
              <a:latin typeface="DM Sans"/>
              <a:ea typeface="DM Sans"/>
              <a:cs typeface="DM Sans"/>
              <a:sym typeface="DM Sans"/>
            </a:endParaRPr>
          </a:p>
        </p:txBody>
      </p:sp>
      <p:sp>
        <p:nvSpPr>
          <p:cNvPr id="459" name="Google Shape;459;p75"/>
          <p:cNvSpPr txBox="1"/>
          <p:nvPr/>
        </p:nvSpPr>
        <p:spPr>
          <a:xfrm>
            <a:off x="4540625" y="1669650"/>
            <a:ext cx="3834600" cy="1804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t-BR" sz="1350">
                <a:solidFill>
                  <a:schemeClr val="dk1"/>
                </a:solidFill>
                <a:latin typeface="DM Sans"/>
                <a:ea typeface="DM Sans"/>
                <a:cs typeface="DM Sans"/>
                <a:sym typeface="DM Sans"/>
              </a:rPr>
              <a:t>Observações</a:t>
            </a:r>
            <a:endParaRPr b="1" sz="1350">
              <a:solidFill>
                <a:schemeClr val="dk1"/>
              </a:solidFill>
              <a:latin typeface="DM Sans"/>
              <a:ea typeface="DM Sans"/>
              <a:cs typeface="DM Sans"/>
              <a:sym typeface="DM Sans"/>
            </a:endParaRPr>
          </a:p>
          <a:p>
            <a:pPr indent="0" lvl="0" marL="0" rtl="0" algn="l">
              <a:lnSpc>
                <a:spcPct val="30000"/>
              </a:lnSpc>
              <a:spcBef>
                <a:spcPts val="0"/>
              </a:spcBef>
              <a:spcAft>
                <a:spcPts val="0"/>
              </a:spcAft>
              <a:buNone/>
            </a:pPr>
            <a:r>
              <a:t/>
            </a:r>
            <a:endParaRPr b="1" sz="1350">
              <a:latin typeface="DM Sans"/>
              <a:ea typeface="DM Sans"/>
              <a:cs typeface="DM Sans"/>
              <a:sym typeface="DM Sans"/>
            </a:endParaRPr>
          </a:p>
          <a:p>
            <a:pPr indent="-314325" lvl="0" marL="457200" rtl="0" algn="l">
              <a:lnSpc>
                <a:spcPct val="100000"/>
              </a:lnSpc>
              <a:spcBef>
                <a:spcPts val="0"/>
              </a:spcBef>
              <a:spcAft>
                <a:spcPts val="0"/>
              </a:spcAft>
              <a:buClr>
                <a:schemeClr val="dk2"/>
              </a:buClr>
              <a:buSzPts val="1350"/>
              <a:buFont typeface="DM Sans"/>
              <a:buChar char="✓"/>
            </a:pPr>
            <a:r>
              <a:rPr lang="pt-BR" sz="1350">
                <a:solidFill>
                  <a:schemeClr val="dk2"/>
                </a:solidFill>
                <a:latin typeface="DM Sans"/>
                <a:ea typeface="DM Sans"/>
                <a:cs typeface="DM Sans"/>
                <a:sym typeface="DM Sans"/>
              </a:rPr>
              <a:t>Você pode criar novas tabelas, salvando as bases brutas e as bases tratadas.</a:t>
            </a:r>
            <a:endParaRPr sz="1350">
              <a:solidFill>
                <a:schemeClr val="dk2"/>
              </a:solidFill>
              <a:latin typeface="DM Sans"/>
              <a:ea typeface="DM Sans"/>
              <a:cs typeface="DM Sans"/>
              <a:sym typeface="DM Sans"/>
            </a:endParaRPr>
          </a:p>
          <a:p>
            <a:pPr indent="-314325" lvl="0" marL="457200" rtl="0" algn="l">
              <a:lnSpc>
                <a:spcPct val="100000"/>
              </a:lnSpc>
              <a:spcBef>
                <a:spcPts val="0"/>
              </a:spcBef>
              <a:spcAft>
                <a:spcPts val="0"/>
              </a:spcAft>
              <a:buClr>
                <a:schemeClr val="dk2"/>
              </a:buClr>
              <a:buSzPts val="1350"/>
              <a:buFont typeface="DM Sans"/>
              <a:buChar char="✓"/>
            </a:pPr>
            <a:r>
              <a:rPr lang="pt-BR" sz="1350">
                <a:solidFill>
                  <a:schemeClr val="dk2"/>
                </a:solidFill>
                <a:latin typeface="DM Sans"/>
                <a:ea typeface="DM Sans"/>
                <a:cs typeface="DM Sans"/>
                <a:sym typeface="DM Sans"/>
              </a:rPr>
              <a:t>As bases finais precisam estar totalmente ajustadas (da melhor forma possível) e salvas no banco de dados.</a:t>
            </a:r>
            <a:endParaRPr sz="1350">
              <a:solidFill>
                <a:schemeClr val="dk2"/>
              </a:solidFill>
              <a:latin typeface="DM Sans"/>
              <a:ea typeface="DM Sans"/>
              <a:cs typeface="DM Sans"/>
              <a:sym typeface="DM Sans"/>
            </a:endParaRPr>
          </a:p>
          <a:p>
            <a:pPr indent="0" lvl="0" marL="457200" rtl="0" algn="l">
              <a:spcBef>
                <a:spcPts val="800"/>
              </a:spcBef>
              <a:spcAft>
                <a:spcPts val="800"/>
              </a:spcAft>
              <a:buNone/>
            </a:pPr>
            <a:r>
              <a:t/>
            </a:r>
            <a:endParaRPr sz="1350">
              <a:solidFill>
                <a:schemeClr val="dk2"/>
              </a:solidFill>
              <a:latin typeface="DM Sans"/>
              <a:ea typeface="DM Sans"/>
              <a:cs typeface="DM Sans"/>
              <a:sym typeface="DM Sans"/>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 name="Shape 463"/>
        <p:cNvGrpSpPr/>
        <p:nvPr/>
      </p:nvGrpSpPr>
      <p:grpSpPr>
        <a:xfrm>
          <a:off x="0" y="0"/>
          <a:ext cx="0" cy="0"/>
          <a:chOff x="0" y="0"/>
          <a:chExt cx="0" cy="0"/>
        </a:xfrm>
      </p:grpSpPr>
      <p:sp>
        <p:nvSpPr>
          <p:cNvPr id="464" name="Google Shape;464;p76"/>
          <p:cNvSpPr txBox="1"/>
          <p:nvPr/>
        </p:nvSpPr>
        <p:spPr>
          <a:xfrm>
            <a:off x="1339500" y="693075"/>
            <a:ext cx="6465000" cy="1088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pt-BR" sz="4000">
                <a:solidFill>
                  <a:srgbClr val="EAFF6A"/>
                </a:solidFill>
                <a:latin typeface="DM Sans"/>
                <a:ea typeface="DM Sans"/>
                <a:cs typeface="DM Sans"/>
                <a:sym typeface="DM Sans"/>
              </a:rPr>
              <a:t>Resumo</a:t>
            </a:r>
            <a:r>
              <a:rPr b="1" lang="pt-BR" sz="4000">
                <a:solidFill>
                  <a:srgbClr val="DEFC52"/>
                </a:solidFill>
                <a:latin typeface="DM Sans"/>
                <a:ea typeface="DM Sans"/>
                <a:cs typeface="DM Sans"/>
                <a:sym typeface="DM Sans"/>
              </a:rPr>
              <a:t> </a:t>
            </a:r>
            <a:endParaRPr b="1" sz="4000">
              <a:solidFill>
                <a:srgbClr val="DEFC52"/>
              </a:solidFill>
              <a:latin typeface="DM Sans"/>
              <a:ea typeface="DM Sans"/>
              <a:cs typeface="DM Sans"/>
              <a:sym typeface="DM Sans"/>
            </a:endParaRPr>
          </a:p>
          <a:p>
            <a:pPr indent="0" lvl="0" marL="0" rtl="0" algn="ctr">
              <a:lnSpc>
                <a:spcPct val="100000"/>
              </a:lnSpc>
              <a:spcBef>
                <a:spcPts val="0"/>
              </a:spcBef>
              <a:spcAft>
                <a:spcPts val="0"/>
              </a:spcAft>
              <a:buNone/>
            </a:pPr>
            <a:r>
              <a:rPr b="1" lang="pt-BR" sz="4000">
                <a:solidFill>
                  <a:schemeClr val="lt1"/>
                </a:solidFill>
                <a:latin typeface="DM Sans"/>
                <a:ea typeface="DM Sans"/>
                <a:cs typeface="DM Sans"/>
                <a:sym typeface="DM Sans"/>
              </a:rPr>
              <a:t>da aula de hoje</a:t>
            </a:r>
            <a:endParaRPr sz="4000">
              <a:solidFill>
                <a:schemeClr val="lt1"/>
              </a:solidFill>
              <a:latin typeface="DM Sans"/>
              <a:ea typeface="DM Sans"/>
              <a:cs typeface="DM Sans"/>
              <a:sym typeface="DM Sans"/>
            </a:endParaRPr>
          </a:p>
        </p:txBody>
      </p:sp>
      <p:sp>
        <p:nvSpPr>
          <p:cNvPr id="465" name="Google Shape;465;p76"/>
          <p:cNvSpPr txBox="1"/>
          <p:nvPr/>
        </p:nvSpPr>
        <p:spPr>
          <a:xfrm>
            <a:off x="2823751" y="2360900"/>
            <a:ext cx="3496500" cy="1826400"/>
          </a:xfrm>
          <a:prstGeom prst="rect">
            <a:avLst/>
          </a:prstGeom>
          <a:noFill/>
          <a:ln>
            <a:noFill/>
          </a:ln>
        </p:spPr>
        <p:txBody>
          <a:bodyPr anchorCtr="0" anchor="t" bIns="91425" lIns="91425" spcFirstLastPara="1" rIns="91425" wrap="square" tIns="91425">
            <a:spAutoFit/>
          </a:bodyPr>
          <a:lstStyle/>
          <a:p>
            <a:pPr indent="-314325" lvl="0" marL="457200" rtl="0" algn="l">
              <a:lnSpc>
                <a:spcPct val="115000"/>
              </a:lnSpc>
              <a:spcBef>
                <a:spcPts val="0"/>
              </a:spcBef>
              <a:spcAft>
                <a:spcPts val="0"/>
              </a:spcAft>
              <a:buClr>
                <a:srgbClr val="EAFF6A"/>
              </a:buClr>
              <a:buSzPts val="1350"/>
              <a:buFont typeface="DM Sans"/>
              <a:buChar char="✓"/>
            </a:pPr>
            <a:r>
              <a:rPr lang="pt-BR" sz="1350">
                <a:solidFill>
                  <a:schemeClr val="lt2"/>
                </a:solidFill>
                <a:latin typeface="DM Sans"/>
                <a:ea typeface="DM Sans"/>
                <a:cs typeface="DM Sans"/>
                <a:sym typeface="DM Sans"/>
              </a:rPr>
              <a:t>Stack e Unstack</a:t>
            </a:r>
            <a:endParaRPr sz="1350">
              <a:solidFill>
                <a:schemeClr val="lt2"/>
              </a:solidFill>
              <a:latin typeface="DM Sans"/>
              <a:ea typeface="DM Sans"/>
              <a:cs typeface="DM Sans"/>
              <a:sym typeface="DM Sans"/>
            </a:endParaRPr>
          </a:p>
          <a:p>
            <a:pPr indent="-314325" lvl="0" marL="457200" rtl="0" algn="l">
              <a:lnSpc>
                <a:spcPct val="115000"/>
              </a:lnSpc>
              <a:spcBef>
                <a:spcPts val="0"/>
              </a:spcBef>
              <a:spcAft>
                <a:spcPts val="0"/>
              </a:spcAft>
              <a:buClr>
                <a:srgbClr val="EAFF6A"/>
              </a:buClr>
              <a:buSzPts val="1350"/>
              <a:buFont typeface="DM Sans"/>
              <a:buChar char="✓"/>
            </a:pPr>
            <a:r>
              <a:rPr lang="pt-BR" sz="1350">
                <a:solidFill>
                  <a:schemeClr val="lt2"/>
                </a:solidFill>
                <a:latin typeface="DM Sans"/>
                <a:ea typeface="DM Sans"/>
                <a:cs typeface="DM Sans"/>
                <a:sym typeface="DM Sans"/>
              </a:rPr>
              <a:t>Explode</a:t>
            </a:r>
            <a:endParaRPr sz="1350">
              <a:solidFill>
                <a:schemeClr val="lt2"/>
              </a:solidFill>
              <a:latin typeface="DM Sans"/>
              <a:ea typeface="DM Sans"/>
              <a:cs typeface="DM Sans"/>
              <a:sym typeface="DM Sans"/>
            </a:endParaRPr>
          </a:p>
          <a:p>
            <a:pPr indent="-314325" lvl="0" marL="457200" rtl="0" algn="l">
              <a:lnSpc>
                <a:spcPct val="115000"/>
              </a:lnSpc>
              <a:spcBef>
                <a:spcPts val="0"/>
              </a:spcBef>
              <a:spcAft>
                <a:spcPts val="0"/>
              </a:spcAft>
              <a:buClr>
                <a:srgbClr val="EAFF6A"/>
              </a:buClr>
              <a:buSzPts val="1350"/>
              <a:buFont typeface="DM Sans"/>
              <a:buChar char="✓"/>
            </a:pPr>
            <a:r>
              <a:rPr lang="pt-BR" sz="1350">
                <a:solidFill>
                  <a:schemeClr val="lt2"/>
                </a:solidFill>
                <a:latin typeface="DM Sans"/>
                <a:ea typeface="DM Sans"/>
                <a:cs typeface="DM Sans"/>
                <a:sym typeface="DM Sans"/>
              </a:rPr>
              <a:t>pivot e pivot_table</a:t>
            </a:r>
            <a:endParaRPr sz="1350">
              <a:solidFill>
                <a:schemeClr val="lt2"/>
              </a:solidFill>
              <a:latin typeface="DM Sans"/>
              <a:ea typeface="DM Sans"/>
              <a:cs typeface="DM Sans"/>
              <a:sym typeface="DM Sans"/>
            </a:endParaRPr>
          </a:p>
          <a:p>
            <a:pPr indent="-314325" lvl="0" marL="457200" rtl="0" algn="l">
              <a:lnSpc>
                <a:spcPct val="115000"/>
              </a:lnSpc>
              <a:spcBef>
                <a:spcPts val="0"/>
              </a:spcBef>
              <a:spcAft>
                <a:spcPts val="0"/>
              </a:spcAft>
              <a:buClr>
                <a:srgbClr val="EAFF6A"/>
              </a:buClr>
              <a:buSzPts val="1350"/>
              <a:buFont typeface="DM Sans"/>
              <a:buChar char="✓"/>
            </a:pPr>
            <a:r>
              <a:rPr lang="pt-BR" sz="1350">
                <a:solidFill>
                  <a:schemeClr val="lt2"/>
                </a:solidFill>
                <a:latin typeface="DM Sans"/>
                <a:ea typeface="DM Sans"/>
                <a:cs typeface="DM Sans"/>
                <a:sym typeface="DM Sans"/>
              </a:rPr>
              <a:t>dtypes e astype</a:t>
            </a:r>
            <a:endParaRPr sz="1350">
              <a:solidFill>
                <a:schemeClr val="lt2"/>
              </a:solidFill>
              <a:latin typeface="DM Sans"/>
              <a:ea typeface="DM Sans"/>
              <a:cs typeface="DM Sans"/>
              <a:sym typeface="DM Sans"/>
            </a:endParaRPr>
          </a:p>
          <a:p>
            <a:pPr indent="-314325" lvl="0" marL="457200" rtl="0" algn="l">
              <a:lnSpc>
                <a:spcPct val="115000"/>
              </a:lnSpc>
              <a:spcBef>
                <a:spcPts val="0"/>
              </a:spcBef>
              <a:spcAft>
                <a:spcPts val="0"/>
              </a:spcAft>
              <a:buClr>
                <a:srgbClr val="EAFF6A"/>
              </a:buClr>
              <a:buSzPts val="1350"/>
              <a:buFont typeface="DM Sans"/>
              <a:buChar char="✓"/>
            </a:pPr>
            <a:r>
              <a:rPr lang="pt-BR" sz="1350">
                <a:solidFill>
                  <a:schemeClr val="lt2"/>
                </a:solidFill>
                <a:latin typeface="DM Sans"/>
                <a:ea typeface="DM Sans"/>
                <a:cs typeface="DM Sans"/>
                <a:sym typeface="DM Sans"/>
              </a:rPr>
              <a:t>NaN, NaT, None e Inf</a:t>
            </a:r>
            <a:endParaRPr sz="1350">
              <a:solidFill>
                <a:schemeClr val="lt2"/>
              </a:solidFill>
              <a:latin typeface="DM Sans"/>
              <a:ea typeface="DM Sans"/>
              <a:cs typeface="DM Sans"/>
              <a:sym typeface="DM Sans"/>
            </a:endParaRPr>
          </a:p>
          <a:p>
            <a:pPr indent="-314325" lvl="0" marL="457200" rtl="0" algn="l">
              <a:lnSpc>
                <a:spcPct val="115000"/>
              </a:lnSpc>
              <a:spcBef>
                <a:spcPts val="0"/>
              </a:spcBef>
              <a:spcAft>
                <a:spcPts val="0"/>
              </a:spcAft>
              <a:buClr>
                <a:srgbClr val="EAFF6A"/>
              </a:buClr>
              <a:buSzPts val="1350"/>
              <a:buFont typeface="DM Sans"/>
              <a:buChar char="✓"/>
            </a:pPr>
            <a:r>
              <a:rPr lang="pt-BR" sz="1350">
                <a:solidFill>
                  <a:schemeClr val="lt2"/>
                </a:solidFill>
                <a:latin typeface="DM Sans"/>
                <a:ea typeface="DM Sans"/>
                <a:cs typeface="DM Sans"/>
                <a:sym typeface="DM Sans"/>
              </a:rPr>
              <a:t>isna, dropna e fillna</a:t>
            </a:r>
            <a:endParaRPr sz="1350">
              <a:solidFill>
                <a:schemeClr val="lt2"/>
              </a:solidFill>
              <a:latin typeface="DM Sans"/>
              <a:ea typeface="DM Sans"/>
              <a:cs typeface="DM Sans"/>
              <a:sym typeface="DM Sans"/>
            </a:endParaRPr>
          </a:p>
          <a:p>
            <a:pPr indent="-314325" lvl="0" marL="457200" rtl="0" algn="l">
              <a:lnSpc>
                <a:spcPct val="115000"/>
              </a:lnSpc>
              <a:spcBef>
                <a:spcPts val="0"/>
              </a:spcBef>
              <a:spcAft>
                <a:spcPts val="0"/>
              </a:spcAft>
              <a:buClr>
                <a:srgbClr val="EAFF6A"/>
              </a:buClr>
              <a:buSzPts val="1350"/>
              <a:buFont typeface="DM Sans"/>
              <a:buChar char="✓"/>
            </a:pPr>
            <a:r>
              <a:rPr lang="pt-BR" sz="1350">
                <a:solidFill>
                  <a:schemeClr val="lt2"/>
                </a:solidFill>
                <a:latin typeface="DM Sans"/>
                <a:ea typeface="DM Sans"/>
                <a:cs typeface="DM Sans"/>
                <a:sym typeface="DM Sans"/>
              </a:rPr>
              <a:t>loc e iloc</a:t>
            </a:r>
            <a:endParaRPr sz="1800">
              <a:solidFill>
                <a:schemeClr val="dk2"/>
              </a:solidFill>
              <a:highlight>
                <a:schemeClr val="lt1"/>
              </a:highlight>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 name="Shape 469"/>
        <p:cNvGrpSpPr/>
        <p:nvPr/>
      </p:nvGrpSpPr>
      <p:grpSpPr>
        <a:xfrm>
          <a:off x="0" y="0"/>
          <a:ext cx="0" cy="0"/>
          <a:chOff x="0" y="0"/>
          <a:chExt cx="0" cy="0"/>
        </a:xfrm>
      </p:grpSpPr>
      <p:grpSp>
        <p:nvGrpSpPr>
          <p:cNvPr id="470" name="Google Shape;470;p77"/>
          <p:cNvGrpSpPr/>
          <p:nvPr/>
        </p:nvGrpSpPr>
        <p:grpSpPr>
          <a:xfrm>
            <a:off x="4202550" y="1278135"/>
            <a:ext cx="738900" cy="738900"/>
            <a:chOff x="4202550" y="994173"/>
            <a:chExt cx="738900" cy="738900"/>
          </a:xfrm>
        </p:grpSpPr>
        <p:sp>
          <p:nvSpPr>
            <p:cNvPr id="471" name="Google Shape;471;p77"/>
            <p:cNvSpPr/>
            <p:nvPr/>
          </p:nvSpPr>
          <p:spPr>
            <a:xfrm>
              <a:off x="4202550" y="99417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pic>
          <p:nvPicPr>
            <p:cNvPr id="472" name="Google Shape;472;p77" title="ícono de material ampliado"/>
            <p:cNvPicPr preferRelativeResize="0"/>
            <p:nvPr/>
          </p:nvPicPr>
          <p:blipFill>
            <a:blip r:embed="rId3">
              <a:alphaModFix/>
            </a:blip>
            <a:stretch>
              <a:fillRect/>
            </a:stretch>
          </p:blipFill>
          <p:spPr>
            <a:xfrm>
              <a:off x="4346688" y="1138325"/>
              <a:ext cx="450600" cy="450600"/>
            </a:xfrm>
            <a:prstGeom prst="rect">
              <a:avLst/>
            </a:prstGeom>
            <a:noFill/>
            <a:ln>
              <a:noFill/>
            </a:ln>
          </p:spPr>
        </p:pic>
      </p:grpSp>
      <p:sp>
        <p:nvSpPr>
          <p:cNvPr id="473" name="Google Shape;473;p77"/>
          <p:cNvSpPr txBox="1"/>
          <p:nvPr/>
        </p:nvSpPr>
        <p:spPr>
          <a:xfrm>
            <a:off x="1461300" y="2208625"/>
            <a:ext cx="6221400" cy="16392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pt-BR" sz="3500">
                <a:solidFill>
                  <a:schemeClr val="dk1"/>
                </a:solidFill>
                <a:highlight>
                  <a:srgbClr val="EAFF6A"/>
                </a:highlight>
                <a:latin typeface="DM Sans"/>
                <a:ea typeface="DM Sans"/>
                <a:cs typeface="DM Sans"/>
                <a:sym typeface="DM Sans"/>
              </a:rPr>
              <a:t>Ainda quer saber mais?</a:t>
            </a:r>
            <a:endParaRPr b="1" sz="3500">
              <a:solidFill>
                <a:schemeClr val="dk1"/>
              </a:solidFill>
              <a:highlight>
                <a:srgbClr val="EAFF6A"/>
              </a:highlight>
              <a:latin typeface="DM Sans"/>
              <a:ea typeface="DM Sans"/>
              <a:cs typeface="DM Sans"/>
              <a:sym typeface="DM Sans"/>
            </a:endParaRPr>
          </a:p>
          <a:p>
            <a:pPr indent="0" lvl="0" marL="0" rtl="0" algn="ctr">
              <a:lnSpc>
                <a:spcPct val="90000"/>
              </a:lnSpc>
              <a:spcBef>
                <a:spcPts val="0"/>
              </a:spcBef>
              <a:spcAft>
                <a:spcPts val="0"/>
              </a:spcAft>
              <a:buNone/>
            </a:pPr>
            <a:r>
              <a:rPr b="1" lang="pt-BR" sz="3500">
                <a:solidFill>
                  <a:schemeClr val="dk1"/>
                </a:solidFill>
                <a:latin typeface="DM Sans"/>
                <a:ea typeface="DM Sans"/>
                <a:cs typeface="DM Sans"/>
                <a:sym typeface="DM Sans"/>
              </a:rPr>
              <a:t>Recomendamos o </a:t>
            </a:r>
            <a:endParaRPr b="1" sz="3500">
              <a:solidFill>
                <a:schemeClr val="dk1"/>
              </a:solidFill>
              <a:latin typeface="DM Sans"/>
              <a:ea typeface="DM Sans"/>
              <a:cs typeface="DM Sans"/>
              <a:sym typeface="DM Sans"/>
            </a:endParaRPr>
          </a:p>
          <a:p>
            <a:pPr indent="0" lvl="0" marL="0" rtl="0" algn="ctr">
              <a:lnSpc>
                <a:spcPct val="90000"/>
              </a:lnSpc>
              <a:spcBef>
                <a:spcPts val="0"/>
              </a:spcBef>
              <a:spcAft>
                <a:spcPts val="0"/>
              </a:spcAft>
              <a:buNone/>
            </a:pPr>
            <a:r>
              <a:rPr b="1" lang="pt-BR" sz="3500">
                <a:solidFill>
                  <a:schemeClr val="dk1"/>
                </a:solidFill>
                <a:latin typeface="DM Sans"/>
                <a:ea typeface="DM Sans"/>
                <a:cs typeface="DM Sans"/>
                <a:sym typeface="DM Sans"/>
              </a:rPr>
              <a:t>seguinte material</a:t>
            </a:r>
            <a:endParaRPr b="1" sz="3500">
              <a:solidFill>
                <a:schemeClr val="dk1"/>
              </a:solidFill>
              <a:latin typeface="DM Sans"/>
              <a:ea typeface="DM Sans"/>
              <a:cs typeface="DM Sans"/>
              <a:sym typeface="DM Sans"/>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 name="Shape 477"/>
        <p:cNvGrpSpPr/>
        <p:nvPr/>
      </p:nvGrpSpPr>
      <p:grpSpPr>
        <a:xfrm>
          <a:off x="0" y="0"/>
          <a:ext cx="0" cy="0"/>
          <a:chOff x="0" y="0"/>
          <a:chExt cx="0" cy="0"/>
        </a:xfrm>
      </p:grpSpPr>
      <p:sp>
        <p:nvSpPr>
          <p:cNvPr id="478" name="Google Shape;478;p78"/>
          <p:cNvSpPr txBox="1"/>
          <p:nvPr/>
        </p:nvSpPr>
        <p:spPr>
          <a:xfrm>
            <a:off x="501450" y="899375"/>
            <a:ext cx="731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Recursos multimídia</a:t>
            </a:r>
            <a:endParaRPr b="1" sz="4000">
              <a:solidFill>
                <a:schemeClr val="dk1"/>
              </a:solidFill>
              <a:latin typeface="DM Sans"/>
              <a:ea typeface="DM Sans"/>
              <a:cs typeface="DM Sans"/>
              <a:sym typeface="DM Sans"/>
            </a:endParaRPr>
          </a:p>
        </p:txBody>
      </p:sp>
      <p:grpSp>
        <p:nvGrpSpPr>
          <p:cNvPr id="479" name="Google Shape;479;p78"/>
          <p:cNvGrpSpPr/>
          <p:nvPr/>
        </p:nvGrpSpPr>
        <p:grpSpPr>
          <a:xfrm>
            <a:off x="457358" y="468285"/>
            <a:ext cx="431074" cy="431074"/>
            <a:chOff x="4202550" y="994173"/>
            <a:chExt cx="738900" cy="738900"/>
          </a:xfrm>
        </p:grpSpPr>
        <p:sp>
          <p:nvSpPr>
            <p:cNvPr id="480" name="Google Shape;480;p78"/>
            <p:cNvSpPr/>
            <p:nvPr/>
          </p:nvSpPr>
          <p:spPr>
            <a:xfrm>
              <a:off x="4202550" y="99417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pic>
          <p:nvPicPr>
            <p:cNvPr id="481" name="Google Shape;481;p78" title="ícono de material ampliado"/>
            <p:cNvPicPr preferRelativeResize="0"/>
            <p:nvPr/>
          </p:nvPicPr>
          <p:blipFill>
            <a:blip r:embed="rId3">
              <a:alphaModFix/>
            </a:blip>
            <a:stretch>
              <a:fillRect/>
            </a:stretch>
          </p:blipFill>
          <p:spPr>
            <a:xfrm>
              <a:off x="4346688" y="1138325"/>
              <a:ext cx="450600" cy="450600"/>
            </a:xfrm>
            <a:prstGeom prst="rect">
              <a:avLst/>
            </a:prstGeom>
            <a:noFill/>
            <a:ln>
              <a:noFill/>
            </a:ln>
          </p:spPr>
        </p:pic>
      </p:grpSp>
      <p:sp>
        <p:nvSpPr>
          <p:cNvPr id="482" name="Google Shape;482;p78"/>
          <p:cNvSpPr txBox="1"/>
          <p:nvPr/>
        </p:nvSpPr>
        <p:spPr>
          <a:xfrm>
            <a:off x="930550" y="468275"/>
            <a:ext cx="3199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1600">
                <a:solidFill>
                  <a:schemeClr val="dk1"/>
                </a:solidFill>
                <a:latin typeface="DM Sans"/>
                <a:ea typeface="DM Sans"/>
                <a:cs typeface="DM Sans"/>
                <a:sym typeface="DM Sans"/>
              </a:rPr>
              <a:t>MATERIAL AMPLIADO</a:t>
            </a:r>
            <a:endParaRPr>
              <a:latin typeface="DM Sans"/>
              <a:ea typeface="DM Sans"/>
              <a:cs typeface="DM Sans"/>
              <a:sym typeface="DM Sans"/>
            </a:endParaRPr>
          </a:p>
        </p:txBody>
      </p:sp>
      <p:sp>
        <p:nvSpPr>
          <p:cNvPr id="483" name="Google Shape;483;p78"/>
          <p:cNvSpPr txBox="1"/>
          <p:nvPr/>
        </p:nvSpPr>
        <p:spPr>
          <a:xfrm>
            <a:off x="457350" y="1725800"/>
            <a:ext cx="5129400" cy="662700"/>
          </a:xfrm>
          <a:prstGeom prst="rect">
            <a:avLst/>
          </a:prstGeom>
          <a:noFill/>
          <a:ln>
            <a:noFill/>
          </a:ln>
        </p:spPr>
        <p:txBody>
          <a:bodyPr anchorCtr="0" anchor="t" bIns="91425" lIns="91425" spcFirstLastPara="1" rIns="91425" wrap="square" tIns="91425">
            <a:spAutoFit/>
          </a:bodyPr>
          <a:lstStyle/>
          <a:p>
            <a:pPr indent="0" lvl="0" marL="0" rtl="0" algn="l">
              <a:lnSpc>
                <a:spcPct val="30000"/>
              </a:lnSpc>
              <a:spcBef>
                <a:spcPts val="0"/>
              </a:spcBef>
              <a:spcAft>
                <a:spcPts val="0"/>
              </a:spcAft>
              <a:buNone/>
            </a:pPr>
            <a:r>
              <a:t/>
            </a:r>
            <a:endParaRPr b="1" sz="1350">
              <a:latin typeface="DM Sans"/>
              <a:ea typeface="DM Sans"/>
              <a:cs typeface="DM Sans"/>
              <a:sym typeface="DM Sans"/>
            </a:endParaRPr>
          </a:p>
          <a:p>
            <a:pPr indent="-314325" lvl="0" marL="457200" rtl="0" algn="l">
              <a:lnSpc>
                <a:spcPct val="100000"/>
              </a:lnSpc>
              <a:spcBef>
                <a:spcPts val="0"/>
              </a:spcBef>
              <a:spcAft>
                <a:spcPts val="0"/>
              </a:spcAft>
              <a:buClr>
                <a:schemeClr val="dk2"/>
              </a:buClr>
              <a:buSzPts val="1350"/>
              <a:buFont typeface="DM Sans"/>
              <a:buChar char="✓"/>
            </a:pPr>
            <a:r>
              <a:rPr lang="pt-BR" sz="1350" u="sng">
                <a:solidFill>
                  <a:srgbClr val="999999"/>
                </a:solidFill>
                <a:latin typeface="DM Sans"/>
                <a:ea typeface="DM Sans"/>
                <a:cs typeface="DM Sans"/>
                <a:sym typeface="DM Sans"/>
                <a:hlinkClick r:id="rId4">
                  <a:extLst>
                    <a:ext uri="{A12FA001-AC4F-418D-AE19-62706E023703}">
                      <ahyp:hlinkClr val="tx"/>
                    </a:ext>
                  </a:extLst>
                </a:hlinkClick>
              </a:rPr>
              <a:t>Data Wrangling With Pandas</a:t>
            </a:r>
            <a:r>
              <a:rPr lang="pt-BR" sz="1350">
                <a:solidFill>
                  <a:srgbClr val="999999"/>
                </a:solidFill>
                <a:latin typeface="DM Sans"/>
                <a:ea typeface="DM Sans"/>
                <a:cs typeface="DM Sans"/>
                <a:sym typeface="DM Sans"/>
              </a:rPr>
              <a:t> </a:t>
            </a:r>
            <a:r>
              <a:rPr lang="pt-BR" sz="1350">
                <a:solidFill>
                  <a:schemeClr val="dk2"/>
                </a:solidFill>
                <a:latin typeface="DM Sans"/>
                <a:ea typeface="DM Sans"/>
                <a:cs typeface="DM Sans"/>
                <a:sym typeface="DM Sans"/>
              </a:rPr>
              <a:t>| </a:t>
            </a:r>
            <a:r>
              <a:rPr b="1" lang="pt-BR" sz="1350">
                <a:solidFill>
                  <a:schemeClr val="dk2"/>
                </a:solidFill>
                <a:latin typeface="DM Sans"/>
                <a:ea typeface="DM Sans"/>
                <a:cs typeface="DM Sans"/>
                <a:sym typeface="DM Sans"/>
              </a:rPr>
              <a:t>Data Towards Science</a:t>
            </a:r>
            <a:endParaRPr b="1" sz="1350">
              <a:solidFill>
                <a:schemeClr val="dk2"/>
              </a:solidFill>
              <a:latin typeface="DM Sans"/>
              <a:ea typeface="DM Sans"/>
              <a:cs typeface="DM Sans"/>
              <a:sym typeface="DM Sans"/>
            </a:endParaRPr>
          </a:p>
          <a:p>
            <a:pPr indent="-314325" lvl="0" marL="457200" rtl="0" algn="l">
              <a:spcBef>
                <a:spcPts val="0"/>
              </a:spcBef>
              <a:spcAft>
                <a:spcPts val="0"/>
              </a:spcAft>
              <a:buClr>
                <a:schemeClr val="dk2"/>
              </a:buClr>
              <a:buSzPts val="1350"/>
              <a:buFont typeface="DM Sans"/>
              <a:buChar char="✓"/>
            </a:pPr>
            <a:r>
              <a:rPr lang="pt-BR" sz="1350" u="sng">
                <a:solidFill>
                  <a:srgbClr val="999999"/>
                </a:solidFill>
                <a:latin typeface="DM Sans"/>
                <a:ea typeface="DM Sans"/>
                <a:cs typeface="DM Sans"/>
                <a:sym typeface="DM Sans"/>
                <a:hlinkClick r:id="rId5">
                  <a:extLst>
                    <a:ext uri="{A12FA001-AC4F-418D-AE19-62706E023703}">
                      <ahyp:hlinkClr val="tx"/>
                    </a:ext>
                  </a:extLst>
                </a:hlinkClick>
              </a:rPr>
              <a:t>2022 State of Data Science</a:t>
            </a:r>
            <a:r>
              <a:rPr lang="pt-BR" sz="1350">
                <a:solidFill>
                  <a:schemeClr val="dk2"/>
                </a:solidFill>
                <a:latin typeface="DM Sans"/>
                <a:ea typeface="DM Sans"/>
                <a:cs typeface="DM Sans"/>
                <a:sym typeface="DM Sans"/>
              </a:rPr>
              <a:t> | </a:t>
            </a:r>
            <a:r>
              <a:rPr b="1" lang="pt-BR" sz="1350">
                <a:solidFill>
                  <a:schemeClr val="dk2"/>
                </a:solidFill>
                <a:latin typeface="DM Sans"/>
                <a:ea typeface="DM Sans"/>
                <a:cs typeface="DM Sans"/>
                <a:sym typeface="DM Sans"/>
              </a:rPr>
              <a:t>Anaconda</a:t>
            </a:r>
            <a:endParaRPr b="1" sz="1350">
              <a:solidFill>
                <a:schemeClr val="dk2"/>
              </a:solidFill>
              <a:latin typeface="DM Sans"/>
              <a:ea typeface="DM Sans"/>
              <a:cs typeface="DM Sans"/>
              <a:sym typeface="DM Sans"/>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 name="Shape 487"/>
        <p:cNvGrpSpPr/>
        <p:nvPr/>
      </p:nvGrpSpPr>
      <p:grpSpPr>
        <a:xfrm>
          <a:off x="0" y="0"/>
          <a:ext cx="0" cy="0"/>
          <a:chOff x="0" y="0"/>
          <a:chExt cx="0" cy="0"/>
        </a:xfrm>
      </p:grpSpPr>
      <p:sp>
        <p:nvSpPr>
          <p:cNvPr id="488" name="Google Shape;488;p79"/>
          <p:cNvSpPr txBox="1"/>
          <p:nvPr/>
        </p:nvSpPr>
        <p:spPr>
          <a:xfrm>
            <a:off x="1461300" y="1578900"/>
            <a:ext cx="6221400" cy="19857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pt-BR" sz="5000">
                <a:solidFill>
                  <a:schemeClr val="dk1"/>
                </a:solidFill>
                <a:latin typeface="DM Sans"/>
                <a:ea typeface="DM Sans"/>
                <a:cs typeface="DM Sans"/>
                <a:sym typeface="DM Sans"/>
              </a:rPr>
              <a:t>🎓</a:t>
            </a:r>
            <a:endParaRPr b="1" sz="5000">
              <a:solidFill>
                <a:schemeClr val="dk1"/>
              </a:solidFill>
              <a:latin typeface="DM Sans"/>
              <a:ea typeface="DM Sans"/>
              <a:cs typeface="DM Sans"/>
              <a:sym typeface="DM Sans"/>
            </a:endParaRPr>
          </a:p>
          <a:p>
            <a:pPr indent="0" lvl="0" marL="0" rtl="0" algn="ctr">
              <a:lnSpc>
                <a:spcPct val="90000"/>
              </a:lnSpc>
              <a:spcBef>
                <a:spcPts val="0"/>
              </a:spcBef>
              <a:spcAft>
                <a:spcPts val="0"/>
              </a:spcAft>
              <a:buNone/>
            </a:pPr>
            <a:r>
              <a:rPr b="1" lang="pt-BR" sz="4000">
                <a:solidFill>
                  <a:schemeClr val="dk1"/>
                </a:solidFill>
                <a:latin typeface="DM Sans"/>
                <a:ea typeface="DM Sans"/>
                <a:cs typeface="DM Sans"/>
                <a:sym typeface="DM Sans"/>
              </a:rPr>
              <a:t>Obrigado por estudar conosco!</a:t>
            </a:r>
            <a:endParaRPr b="1" sz="4000">
              <a:solidFill>
                <a:schemeClr val="dk1"/>
              </a:solidFill>
              <a:latin typeface="DM Sans"/>
              <a:ea typeface="DM Sans"/>
              <a:cs typeface="DM Sans"/>
              <a:sym typeface="DM San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40"/>
          <p:cNvSpPr txBox="1"/>
          <p:nvPr/>
        </p:nvSpPr>
        <p:spPr>
          <a:xfrm>
            <a:off x="1461300" y="2252975"/>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Clr>
                <a:srgbClr val="000000"/>
              </a:buClr>
              <a:buSzPts val="1100"/>
              <a:buFont typeface="Arial"/>
              <a:buNone/>
            </a:pPr>
            <a:r>
              <a:rPr b="1" lang="pt-BR" sz="4000">
                <a:solidFill>
                  <a:srgbClr val="EAFF6A"/>
                </a:solidFill>
                <a:latin typeface="DM Sans"/>
                <a:ea typeface="DM Sans"/>
                <a:cs typeface="DM Sans"/>
                <a:sym typeface="DM Sans"/>
              </a:rPr>
              <a:t>Data Wrangling II</a:t>
            </a:r>
            <a:endParaRPr b="1" sz="4000">
              <a:solidFill>
                <a:srgbClr val="EAFF6A"/>
              </a:solidFill>
              <a:latin typeface="DM Sans"/>
              <a:ea typeface="DM Sans"/>
              <a:cs typeface="DM Sans"/>
              <a:sym typeface="DM Sans"/>
            </a:endParaRPr>
          </a:p>
        </p:txBody>
      </p:sp>
      <p:sp>
        <p:nvSpPr>
          <p:cNvPr id="150" name="Google Shape;150;p40"/>
          <p:cNvSpPr txBox="1"/>
          <p:nvPr/>
        </p:nvSpPr>
        <p:spPr>
          <a:xfrm>
            <a:off x="1461300" y="1665250"/>
            <a:ext cx="62214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pt-BR" sz="1800">
                <a:solidFill>
                  <a:schemeClr val="lt1"/>
                </a:solidFill>
                <a:latin typeface="DM Sans"/>
                <a:ea typeface="DM Sans"/>
                <a:cs typeface="DM Sans"/>
                <a:sym typeface="DM Sans"/>
              </a:rPr>
              <a:t>Aula 14.</a:t>
            </a:r>
            <a:r>
              <a:rPr lang="pt-BR" sz="1800">
                <a:solidFill>
                  <a:schemeClr val="lt1"/>
                </a:solidFill>
                <a:latin typeface="DM Sans"/>
                <a:ea typeface="DM Sans"/>
                <a:cs typeface="DM Sans"/>
                <a:sym typeface="DM Sans"/>
              </a:rPr>
              <a:t> PYTHON</a:t>
            </a:r>
            <a:endParaRPr sz="1600">
              <a:solidFill>
                <a:schemeClr val="lt1"/>
              </a:solidFill>
              <a:latin typeface="DM Sans"/>
              <a:ea typeface="DM Sans"/>
              <a:cs typeface="DM Sans"/>
              <a:sym typeface="DM San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41"/>
          <p:cNvSpPr txBox="1"/>
          <p:nvPr/>
        </p:nvSpPr>
        <p:spPr>
          <a:xfrm>
            <a:off x="501450" y="468275"/>
            <a:ext cx="8141100" cy="6003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3000">
                <a:solidFill>
                  <a:srgbClr val="EAFF6A"/>
                </a:solidFill>
                <a:latin typeface="DM Sans"/>
                <a:ea typeface="DM Sans"/>
                <a:cs typeface="DM Sans"/>
                <a:sym typeface="DM Sans"/>
              </a:rPr>
              <a:t>Objetivos da aula</a:t>
            </a:r>
            <a:endParaRPr b="1" sz="3000">
              <a:solidFill>
                <a:srgbClr val="EAFF6A"/>
              </a:solidFill>
              <a:latin typeface="DM Sans"/>
              <a:ea typeface="DM Sans"/>
              <a:cs typeface="DM Sans"/>
              <a:sym typeface="DM Sans"/>
            </a:endParaRPr>
          </a:p>
        </p:txBody>
      </p:sp>
      <p:pic>
        <p:nvPicPr>
          <p:cNvPr id="156" name="Google Shape;156;p41"/>
          <p:cNvPicPr preferRelativeResize="0"/>
          <p:nvPr/>
        </p:nvPicPr>
        <p:blipFill>
          <a:blip r:embed="rId3">
            <a:alphaModFix/>
          </a:blip>
          <a:stretch>
            <a:fillRect/>
          </a:stretch>
        </p:blipFill>
        <p:spPr>
          <a:xfrm>
            <a:off x="2172438" y="1545313"/>
            <a:ext cx="196975" cy="196975"/>
          </a:xfrm>
          <a:prstGeom prst="rect">
            <a:avLst/>
          </a:prstGeom>
          <a:noFill/>
          <a:ln>
            <a:noFill/>
          </a:ln>
        </p:spPr>
      </p:pic>
      <p:sp>
        <p:nvSpPr>
          <p:cNvPr id="157" name="Google Shape;157;p41"/>
          <p:cNvSpPr txBox="1"/>
          <p:nvPr/>
        </p:nvSpPr>
        <p:spPr>
          <a:xfrm>
            <a:off x="2690561" y="1451613"/>
            <a:ext cx="4281300" cy="39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t-BR" sz="1350">
                <a:solidFill>
                  <a:schemeClr val="lt1"/>
                </a:solidFill>
                <a:latin typeface="DM Sans"/>
                <a:ea typeface="DM Sans"/>
                <a:cs typeface="DM Sans"/>
                <a:sym typeface="DM Sans"/>
              </a:rPr>
              <a:t>Conhecer outras funcionalidades do Pandas</a:t>
            </a:r>
            <a:endParaRPr b="1" sz="1350">
              <a:solidFill>
                <a:schemeClr val="lt1"/>
              </a:solidFill>
              <a:latin typeface="DM Sans"/>
              <a:ea typeface="DM Sans"/>
              <a:cs typeface="DM Sans"/>
              <a:sym typeface="DM Sans"/>
            </a:endParaRPr>
          </a:p>
        </p:txBody>
      </p:sp>
      <p:pic>
        <p:nvPicPr>
          <p:cNvPr id="158" name="Google Shape;158;p41"/>
          <p:cNvPicPr preferRelativeResize="0"/>
          <p:nvPr/>
        </p:nvPicPr>
        <p:blipFill>
          <a:blip r:embed="rId3">
            <a:alphaModFix/>
          </a:blip>
          <a:stretch>
            <a:fillRect/>
          </a:stretch>
        </p:blipFill>
        <p:spPr>
          <a:xfrm>
            <a:off x="2172138" y="2178713"/>
            <a:ext cx="196975" cy="196975"/>
          </a:xfrm>
          <a:prstGeom prst="rect">
            <a:avLst/>
          </a:prstGeom>
          <a:noFill/>
          <a:ln>
            <a:noFill/>
          </a:ln>
        </p:spPr>
      </p:pic>
      <p:sp>
        <p:nvSpPr>
          <p:cNvPr id="159" name="Google Shape;159;p41"/>
          <p:cNvSpPr txBox="1"/>
          <p:nvPr/>
        </p:nvSpPr>
        <p:spPr>
          <a:xfrm>
            <a:off x="2690561" y="2080988"/>
            <a:ext cx="4281300" cy="39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t-BR" sz="1350">
                <a:solidFill>
                  <a:schemeClr val="lt1"/>
                </a:solidFill>
                <a:latin typeface="DM Sans"/>
                <a:ea typeface="DM Sans"/>
                <a:cs typeface="DM Sans"/>
                <a:sym typeface="DM Sans"/>
              </a:rPr>
              <a:t>Tratamento de Missing Values</a:t>
            </a:r>
            <a:endParaRPr b="1" sz="1350">
              <a:solidFill>
                <a:schemeClr val="lt1"/>
              </a:solidFill>
              <a:latin typeface="DM Sans"/>
              <a:ea typeface="DM Sans"/>
              <a:cs typeface="DM Sans"/>
              <a:sym typeface="DM Sans"/>
            </a:endParaRPr>
          </a:p>
        </p:txBody>
      </p:sp>
      <p:cxnSp>
        <p:nvCxnSpPr>
          <p:cNvPr id="160" name="Google Shape;160;p41"/>
          <p:cNvCxnSpPr>
            <a:stCxn id="156" idx="2"/>
            <a:endCxn id="158" idx="0"/>
          </p:cNvCxnSpPr>
          <p:nvPr/>
        </p:nvCxnSpPr>
        <p:spPr>
          <a:xfrm flipH="1" rot="-5400000">
            <a:off x="2052975" y="1960237"/>
            <a:ext cx="436500" cy="600"/>
          </a:xfrm>
          <a:prstGeom prst="bentConnector3">
            <a:avLst>
              <a:gd fmla="val 49991" name="adj1"/>
            </a:avLst>
          </a:prstGeom>
          <a:noFill/>
          <a:ln cap="flat" cmpd="sng" w="9525">
            <a:solidFill>
              <a:srgbClr val="EAFF6A"/>
            </a:solidFill>
            <a:prstDash val="solid"/>
            <a:round/>
            <a:headEnd len="med" w="med" type="none"/>
            <a:tailEnd len="med" w="med" type="none"/>
          </a:ln>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42"/>
          <p:cNvSpPr txBox="1"/>
          <p:nvPr/>
        </p:nvSpPr>
        <p:spPr>
          <a:xfrm>
            <a:off x="1100250" y="2058600"/>
            <a:ext cx="69435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pt-BR" sz="4000">
                <a:solidFill>
                  <a:srgbClr val="EAFF6A"/>
                </a:solidFill>
                <a:latin typeface="DM Sans"/>
                <a:ea typeface="DM Sans"/>
                <a:cs typeface="DM Sans"/>
                <a:sym typeface="DM Sans"/>
              </a:rPr>
              <a:t>Data Wrangling</a:t>
            </a:r>
            <a:endParaRPr b="1" sz="4000">
              <a:solidFill>
                <a:srgbClr val="EAFF6A"/>
              </a:solidFill>
              <a:latin typeface="DM Sans"/>
              <a:ea typeface="DM Sans"/>
              <a:cs typeface="DM Sans"/>
              <a:sym typeface="DM San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43"/>
          <p:cNvSpPr txBox="1"/>
          <p:nvPr/>
        </p:nvSpPr>
        <p:spPr>
          <a:xfrm>
            <a:off x="1100250" y="2058600"/>
            <a:ext cx="69435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pt-BR" sz="4000">
                <a:solidFill>
                  <a:srgbClr val="EAFF6A"/>
                </a:solidFill>
                <a:latin typeface="DM Sans"/>
                <a:ea typeface="DM Sans"/>
                <a:cs typeface="DM Sans"/>
                <a:sym typeface="DM Sans"/>
              </a:rPr>
              <a:t>Stack e Unstack</a:t>
            </a:r>
            <a:endParaRPr b="1" sz="4000">
              <a:solidFill>
                <a:srgbClr val="EAFF6A"/>
              </a:solidFill>
              <a:latin typeface="DM Sans"/>
              <a:ea typeface="DM Sans"/>
              <a:cs typeface="DM Sans"/>
              <a:sym typeface="DM Sans"/>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pic>
        <p:nvPicPr>
          <p:cNvPr id="175" name="Google Shape;175;p44"/>
          <p:cNvPicPr preferRelativeResize="0"/>
          <p:nvPr/>
        </p:nvPicPr>
        <p:blipFill rotWithShape="1">
          <a:blip r:embed="rId3">
            <a:alphaModFix/>
          </a:blip>
          <a:srcRect b="2619" l="0" r="11582" t="0"/>
          <a:stretch/>
        </p:blipFill>
        <p:spPr>
          <a:xfrm>
            <a:off x="5846400" y="-450"/>
            <a:ext cx="3297600" cy="5144399"/>
          </a:xfrm>
          <a:prstGeom prst="rect">
            <a:avLst/>
          </a:prstGeom>
          <a:noFill/>
          <a:ln>
            <a:noFill/>
          </a:ln>
        </p:spPr>
      </p:pic>
      <p:pic>
        <p:nvPicPr>
          <p:cNvPr id="176" name="Google Shape;176;p44"/>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177" name="Google Shape;177;p44"/>
          <p:cNvSpPr txBox="1"/>
          <p:nvPr/>
        </p:nvSpPr>
        <p:spPr>
          <a:xfrm>
            <a:off x="362225" y="484400"/>
            <a:ext cx="51726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Stack e Unstack</a:t>
            </a:r>
            <a:endParaRPr b="1" sz="4000">
              <a:solidFill>
                <a:schemeClr val="dk1"/>
              </a:solidFill>
              <a:latin typeface="DM Sans"/>
              <a:ea typeface="DM Sans"/>
              <a:cs typeface="DM Sans"/>
              <a:sym typeface="DM Sans"/>
            </a:endParaRPr>
          </a:p>
        </p:txBody>
      </p:sp>
      <p:sp>
        <p:nvSpPr>
          <p:cNvPr id="178" name="Google Shape;178;p44"/>
          <p:cNvSpPr txBox="1"/>
          <p:nvPr/>
        </p:nvSpPr>
        <p:spPr>
          <a:xfrm>
            <a:off x="362225" y="1781575"/>
            <a:ext cx="4167300" cy="28323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Clr>
                <a:schemeClr val="dk1"/>
              </a:buClr>
              <a:buSzPts val="1100"/>
              <a:buFont typeface="Arial"/>
              <a:buNone/>
            </a:pPr>
            <a:r>
              <a:rPr b="1" lang="pt-BR" sz="1350">
                <a:solidFill>
                  <a:schemeClr val="dk1"/>
                </a:solidFill>
                <a:highlight>
                  <a:schemeClr val="accent6"/>
                </a:highlight>
                <a:latin typeface="DM Sans"/>
                <a:ea typeface="DM Sans"/>
                <a:cs typeface="DM Sans"/>
                <a:sym typeface="DM Sans"/>
              </a:rPr>
              <a:t>stack</a:t>
            </a:r>
            <a:r>
              <a:rPr b="1" lang="pt-BR" sz="1350">
                <a:solidFill>
                  <a:schemeClr val="dk1"/>
                </a:solidFill>
                <a:latin typeface="DM Sans"/>
                <a:ea typeface="DM Sans"/>
                <a:cs typeface="DM Sans"/>
                <a:sym typeface="DM Sans"/>
              </a:rPr>
              <a:t>: </a:t>
            </a:r>
            <a:r>
              <a:rPr lang="pt-BR" sz="1350">
                <a:solidFill>
                  <a:schemeClr val="dk1"/>
                </a:solidFill>
                <a:latin typeface="DM Sans"/>
                <a:ea typeface="DM Sans"/>
                <a:cs typeface="DM Sans"/>
                <a:sym typeface="DM Sans"/>
              </a:rPr>
              <a:t>usada para converter colunas de um DataFrame em índices, resultando em uma reorganização dos dados de formato "largo" (wide) para formato "longo" (long). Ela empilha as colunas selecionadas, movendo-as para o índice mais interno.</a:t>
            </a:r>
            <a:endParaRPr sz="1350">
              <a:solidFill>
                <a:schemeClr val="dk1"/>
              </a:solidFill>
              <a:highlight>
                <a:schemeClr val="accent6"/>
              </a:highlight>
              <a:latin typeface="DM Sans"/>
              <a:ea typeface="DM Sans"/>
              <a:cs typeface="DM Sans"/>
              <a:sym typeface="DM Sans"/>
            </a:endParaRPr>
          </a:p>
          <a:p>
            <a:pPr indent="0" lvl="0" marL="0" rtl="0" algn="l">
              <a:lnSpc>
                <a:spcPct val="100000"/>
              </a:lnSpc>
              <a:spcBef>
                <a:spcPts val="1200"/>
              </a:spcBef>
              <a:spcAft>
                <a:spcPts val="1200"/>
              </a:spcAft>
              <a:buClr>
                <a:schemeClr val="dk1"/>
              </a:buClr>
              <a:buSzPts val="1100"/>
              <a:buFont typeface="Arial"/>
              <a:buNone/>
            </a:pPr>
            <a:r>
              <a:rPr b="1" lang="pt-BR" sz="1350">
                <a:solidFill>
                  <a:schemeClr val="dk1"/>
                </a:solidFill>
                <a:highlight>
                  <a:schemeClr val="accent6"/>
                </a:highlight>
                <a:latin typeface="DM Sans"/>
                <a:ea typeface="DM Sans"/>
                <a:cs typeface="DM Sans"/>
                <a:sym typeface="DM Sans"/>
              </a:rPr>
              <a:t>unstack</a:t>
            </a:r>
            <a:r>
              <a:rPr lang="pt-BR" sz="1350">
                <a:solidFill>
                  <a:schemeClr val="dk1"/>
                </a:solidFill>
                <a:highlight>
                  <a:schemeClr val="accent6"/>
                </a:highlight>
                <a:latin typeface="DM Sans"/>
                <a:ea typeface="DM Sans"/>
                <a:cs typeface="DM Sans"/>
                <a:sym typeface="DM Sans"/>
              </a:rPr>
              <a:t>: </a:t>
            </a:r>
            <a:r>
              <a:rPr lang="pt-BR" sz="1350">
                <a:solidFill>
                  <a:schemeClr val="dk1"/>
                </a:solidFill>
                <a:latin typeface="DM Sans"/>
                <a:ea typeface="DM Sans"/>
                <a:cs typeface="DM Sans"/>
                <a:sym typeface="DM Sans"/>
              </a:rPr>
              <a:t>A função unstack é o oposto da função stack. Ela desempilha os dados de um DataFrame de formato "longo" para "largo", movendo índices internos para as colunas correspondentes, reorganizando o DataFrame para o formato mais tabular.</a:t>
            </a:r>
            <a:endParaRPr sz="1350">
              <a:solidFill>
                <a:schemeClr val="dk1"/>
              </a:solidFill>
              <a:latin typeface="DM Sans"/>
              <a:ea typeface="DM Sans"/>
              <a:cs typeface="DM Sans"/>
              <a:sym typeface="DM Sans"/>
            </a:endParaRPr>
          </a:p>
        </p:txBody>
      </p:sp>
      <p:pic>
        <p:nvPicPr>
          <p:cNvPr id="179" name="Google Shape;179;p44"/>
          <p:cNvPicPr preferRelativeResize="0"/>
          <p:nvPr/>
        </p:nvPicPr>
        <p:blipFill>
          <a:blip r:embed="rId5">
            <a:alphaModFix/>
          </a:blip>
          <a:stretch>
            <a:fillRect/>
          </a:stretch>
        </p:blipFill>
        <p:spPr>
          <a:xfrm>
            <a:off x="4744725" y="1522950"/>
            <a:ext cx="3943350" cy="23431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oder">
  <a:themeElements>
    <a:clrScheme name="Simple Light">
      <a:dk1>
        <a:srgbClr val="000000"/>
      </a:dk1>
      <a:lt1>
        <a:srgbClr val="FFFFFF"/>
      </a:lt1>
      <a:dk2>
        <a:srgbClr val="595959"/>
      </a:dk2>
      <a:lt2>
        <a:srgbClr val="EEEEEE"/>
      </a:lt2>
      <a:accent1>
        <a:srgbClr val="9DF4E2"/>
      </a:accent1>
      <a:accent2>
        <a:srgbClr val="212121"/>
      </a:accent2>
      <a:accent3>
        <a:srgbClr val="78909C"/>
      </a:accent3>
      <a:accent4>
        <a:srgbClr val="EA90FF"/>
      </a:accent4>
      <a:accent5>
        <a:srgbClr val="83AEFB"/>
      </a:accent5>
      <a:accent6>
        <a:srgbClr val="EAFF6A"/>
      </a:accent6>
      <a:hlink>
        <a:srgbClr val="83AEF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